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80" d="100"/>
          <a:sy n="80" d="100"/>
        </p:scale>
        <p:origin x="288" y="114"/>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11/14/2017</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78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0CFB7741-FACB-4811-B5A4-FF52C4FFE19E}" type="datetime1">
              <a:rPr lang="en-US" smtClean="0"/>
              <a:pPr>
                <a:defRPr/>
              </a:pPr>
              <a:t>11/14/2017</a:t>
            </a:fld>
            <a:endParaRPr lang="en-US" dirty="0"/>
          </a:p>
        </p:txBody>
      </p:sp>
      <p:sp>
        <p:nvSpPr>
          <p:cNvPr id="101478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25FBFC29-6B80-472A-9059-265C6C6DB962}" type="slidenum">
              <a:rPr lang="en-US" altLang="en-US"/>
              <a:pPr algn="r" eaLnBrk="1" hangingPunct="1">
                <a:spcBef>
                  <a:spcPct val="0"/>
                </a:spcBef>
              </a:pPr>
              <a:t>1</a:t>
            </a:fld>
            <a:endParaRPr lang="en-US" altLang="en-US" dirty="0"/>
          </a:p>
        </p:txBody>
      </p:sp>
      <p:sp>
        <p:nvSpPr>
          <p:cNvPr id="1014789"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479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4083441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70"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D8B13F08-70D4-49B9-8AFD-93D873B03BD7}" type="datetime1">
              <a:rPr lang="en-US" smtClean="0"/>
              <a:pPr>
                <a:defRPr/>
              </a:pPr>
              <a:t>11/14/2017</a:t>
            </a:fld>
            <a:endParaRPr lang="en-US" dirty="0"/>
          </a:p>
        </p:txBody>
      </p:sp>
      <p:sp>
        <p:nvSpPr>
          <p:cNvPr id="1031172"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43D5D4A-7872-47EC-AD7F-A5C5431CA0BD}" type="slidenum">
              <a:rPr lang="en-US" altLang="en-US"/>
              <a:pPr algn="r" eaLnBrk="1" hangingPunct="1">
                <a:spcBef>
                  <a:spcPct val="0"/>
                </a:spcBef>
              </a:pPr>
              <a:t>10</a:t>
            </a:fld>
            <a:endParaRPr lang="en-US" altLang="en-US" dirty="0"/>
          </a:p>
        </p:txBody>
      </p:sp>
      <p:sp>
        <p:nvSpPr>
          <p:cNvPr id="1031173"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11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cs typeface="Arial" panose="020B0604020202020204" pitchFamily="34" charset="0"/>
              </a:rPr>
              <a:t> This is just to give you an idea of the EIC amounts for 2016 and 2017.  TaxSlayer automatically calculates this credit</a:t>
            </a:r>
          </a:p>
        </p:txBody>
      </p:sp>
    </p:spTree>
    <p:extLst>
      <p:ext uri="{BB962C8B-B14F-4D97-AF65-F5344CB8AC3E}">
        <p14:creationId xmlns:p14="http://schemas.microsoft.com/office/powerpoint/2010/main" val="337378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7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Font typeface="Arial" pitchFamily="34" charset="0"/>
              <a:buNone/>
            </a:pPr>
            <a:endParaRPr lang="en-US" altLang="en-US" dirty="0">
              <a:cs typeface="Arial" panose="020B0604020202020204" pitchFamily="34" charset="0"/>
            </a:endParaRPr>
          </a:p>
        </p:txBody>
      </p:sp>
      <p:sp>
        <p:nvSpPr>
          <p:cNvPr id="103731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229996CE-8194-41B4-BE0C-7B129F24B605}" type="datetime1">
              <a:rPr lang="en-US" smtClean="0"/>
              <a:pPr>
                <a:defRPr/>
              </a:pPr>
              <a:t>11/14/2017</a:t>
            </a:fld>
            <a:endParaRPr lang="en-US" dirty="0"/>
          </a:p>
        </p:txBody>
      </p:sp>
      <p:sp>
        <p:nvSpPr>
          <p:cNvPr id="103731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FDDF52-F916-4224-867F-8C8C59E1DAB3}" type="slidenum">
              <a:rPr lang="en-US" altLang="en-US">
                <a:latin typeface="Verdana" panose="020B0604030504040204" pitchFamily="34" charset="0"/>
              </a:rPr>
              <a:pPr algn="r" eaLnBrk="1" hangingPunct="1">
                <a:spcBef>
                  <a:spcPct val="0"/>
                </a:spcBef>
              </a:pPr>
              <a:t>11</a:t>
            </a:fld>
            <a:endParaRPr lang="en-US" altLang="en-US" dirty="0">
              <a:latin typeface="Verdana" panose="020B0604030504040204" pitchFamily="34" charset="0"/>
            </a:endParaRPr>
          </a:p>
        </p:txBody>
      </p:sp>
    </p:spTree>
    <p:extLst>
      <p:ext uri="{BB962C8B-B14F-4D97-AF65-F5344CB8AC3E}">
        <p14:creationId xmlns:p14="http://schemas.microsoft.com/office/powerpoint/2010/main" val="4276223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A95BC382-DBE4-40A6-A4A8-C3A6C0C00106}" type="datetime1">
              <a:rPr lang="en-US" smtClean="0"/>
              <a:pPr>
                <a:defRPr/>
              </a:pPr>
              <a:t>11/14/2017</a:t>
            </a:fld>
            <a:endParaRPr lang="en-US" dirty="0"/>
          </a:p>
        </p:txBody>
      </p:sp>
      <p:sp>
        <p:nvSpPr>
          <p:cNvPr id="104550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6E705EC-CC80-4C03-BCD0-03158DCDA369}" type="slidenum">
              <a:rPr lang="en-US" altLang="en-US"/>
              <a:pPr algn="r" eaLnBrk="1" hangingPunct="1">
                <a:spcBef>
                  <a:spcPct val="0"/>
                </a:spcBef>
              </a:pPr>
              <a:t>12</a:t>
            </a:fld>
            <a:endParaRPr lang="en-US" altLang="en-US" dirty="0"/>
          </a:p>
        </p:txBody>
      </p:sp>
      <p:sp>
        <p:nvSpPr>
          <p:cNvPr id="1045509"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551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19621097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74"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A8071B9F-23D5-4A4F-87F3-B9209EAA4D8D}" type="datetime1">
              <a:rPr lang="en-US" smtClean="0"/>
              <a:pPr>
                <a:defRPr/>
              </a:pPr>
              <a:t>11/14/2017</a:t>
            </a:fld>
            <a:endParaRPr lang="en-US" dirty="0"/>
          </a:p>
        </p:txBody>
      </p:sp>
      <p:sp>
        <p:nvSpPr>
          <p:cNvPr id="1027076"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0DBBBF2-F5C6-4211-837E-CA9ABACFA5D8}" type="slidenum">
              <a:rPr lang="en-US" altLang="en-US"/>
              <a:pPr algn="r" eaLnBrk="1" hangingPunct="1">
                <a:spcBef>
                  <a:spcPct val="0"/>
                </a:spcBef>
              </a:pPr>
              <a:t>13</a:t>
            </a:fld>
            <a:endParaRPr lang="en-US" altLang="en-US" dirty="0"/>
          </a:p>
        </p:txBody>
      </p:sp>
      <p:sp>
        <p:nvSpPr>
          <p:cNvPr id="1027077"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707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dirty="0">
              <a:cs typeface="Arial" panose="020B0604020202020204" pitchFamily="34" charset="0"/>
            </a:endParaRPr>
          </a:p>
        </p:txBody>
      </p:sp>
    </p:spTree>
    <p:extLst>
      <p:ext uri="{BB962C8B-B14F-4D97-AF65-F5344CB8AC3E}">
        <p14:creationId xmlns:p14="http://schemas.microsoft.com/office/powerpoint/2010/main" val="2719796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6"/>
          <p:cNvSpPr txBox="1">
            <a:spLocks noGrp="1" noChangeArrowheads="1"/>
          </p:cNvSpPr>
          <p:nvPr/>
        </p:nvSpPr>
        <p:spPr bwMode="auto">
          <a:xfrm>
            <a:off x="0"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eaLnBrk="1" hangingPunct="1">
              <a:spcBef>
                <a:spcPct val="0"/>
              </a:spcBef>
            </a:pPr>
            <a:r>
              <a:rPr lang="en-US" altLang="en-US" dirty="0">
                <a:latin typeface="Arial" panose="020B0604020202020204" pitchFamily="34" charset="0"/>
              </a:rPr>
              <a:t>03Filing Status 2008x</a:t>
            </a:r>
          </a:p>
        </p:txBody>
      </p:sp>
      <p:sp>
        <p:nvSpPr>
          <p:cNvPr id="1047555"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6CB34244-A142-431B-B3FD-24F17A8509D8}" type="slidenum">
              <a:rPr lang="en-US" altLang="en-US">
                <a:latin typeface="Arial" panose="020B0604020202020204" pitchFamily="34" charset="0"/>
              </a:rPr>
              <a:pPr algn="r" eaLnBrk="1" hangingPunct="1">
                <a:spcBef>
                  <a:spcPct val="0"/>
                </a:spcBef>
              </a:pPr>
              <a:t>14</a:t>
            </a:fld>
            <a:endParaRPr lang="en-US" altLang="en-US" dirty="0">
              <a:latin typeface="Arial" panose="020B0604020202020204" pitchFamily="34" charset="0"/>
            </a:endParaRPr>
          </a:p>
        </p:txBody>
      </p:sp>
      <p:sp>
        <p:nvSpPr>
          <p:cNvPr id="104755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755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itchFamily="34" charset="0"/>
              <a:buChar char="•"/>
            </a:pPr>
            <a:r>
              <a:rPr lang="en-US" altLang="en-US" dirty="0">
                <a:cs typeface="Arial" panose="020B0604020202020204" pitchFamily="34" charset="0"/>
              </a:rPr>
              <a:t> In</a:t>
            </a:r>
            <a:r>
              <a:rPr lang="en-US" altLang="en-US" baseline="0" dirty="0">
                <a:cs typeface="Arial" panose="020B0604020202020204" pitchFamily="34" charset="0"/>
              </a:rPr>
              <a:t> TaxWise, we had to manually enter a nondependent who is eligible for NJ EITC using override capability.  TaxSlayer automatically lists the nondependent in the Dependent section of the NJ 1040, followed by the words “EIC ONLY”</a:t>
            </a:r>
          </a:p>
          <a:p>
            <a:pPr marL="274320" lvl="1" eaLnBrk="1" hangingPunct="1">
              <a:buFont typeface="Arial" pitchFamily="34" charset="0"/>
              <a:buChar char="•"/>
            </a:pPr>
            <a:r>
              <a:rPr lang="en-US" altLang="en-US" baseline="0" dirty="0">
                <a:cs typeface="Arial" panose="020B0604020202020204" pitchFamily="34" charset="0"/>
              </a:rPr>
              <a:t> This helps NJ know how many qualifying children there are for EITC.  They can then verify the correct EITC amount </a:t>
            </a:r>
            <a:endParaRPr lang="en-US" altLang="en-US" dirty="0">
              <a:cs typeface="Arial" panose="020B0604020202020204" pitchFamily="34" charset="0"/>
            </a:endParaRPr>
          </a:p>
        </p:txBody>
      </p:sp>
    </p:spTree>
    <p:extLst>
      <p:ext uri="{BB962C8B-B14F-4D97-AF65-F5344CB8AC3E}">
        <p14:creationId xmlns:p14="http://schemas.microsoft.com/office/powerpoint/2010/main" val="517808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7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Font typeface="Arial" pitchFamily="34" charset="0"/>
              <a:buNone/>
            </a:pPr>
            <a:endParaRPr lang="en-US" altLang="en-US" dirty="0">
              <a:cs typeface="Arial" panose="020B0604020202020204" pitchFamily="34" charset="0"/>
            </a:endParaRPr>
          </a:p>
        </p:txBody>
      </p:sp>
      <p:sp>
        <p:nvSpPr>
          <p:cNvPr id="103731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229996CE-8194-41B4-BE0C-7B129F24B605}" type="datetime1">
              <a:rPr lang="en-US" smtClean="0"/>
              <a:pPr>
                <a:defRPr/>
              </a:pPr>
              <a:t>11/14/2017</a:t>
            </a:fld>
            <a:endParaRPr lang="en-US" dirty="0"/>
          </a:p>
        </p:txBody>
      </p:sp>
      <p:sp>
        <p:nvSpPr>
          <p:cNvPr id="103731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FDDF52-F916-4224-867F-8C8C59E1DAB3}" type="slidenum">
              <a:rPr lang="en-US" altLang="en-US">
                <a:latin typeface="Verdana" panose="020B0604030504040204" pitchFamily="34" charset="0"/>
              </a:rPr>
              <a:pPr algn="r" eaLnBrk="1" hangingPunct="1">
                <a:spcBef>
                  <a:spcPct val="0"/>
                </a:spcBef>
              </a:pPr>
              <a:t>15</a:t>
            </a:fld>
            <a:endParaRPr lang="en-US" altLang="en-US" dirty="0">
              <a:latin typeface="Verdana" panose="020B0604030504040204" pitchFamily="34" charset="0"/>
            </a:endParaRPr>
          </a:p>
        </p:txBody>
      </p:sp>
    </p:spTree>
    <p:extLst>
      <p:ext uri="{BB962C8B-B14F-4D97-AF65-F5344CB8AC3E}">
        <p14:creationId xmlns:p14="http://schemas.microsoft.com/office/powerpoint/2010/main" val="3945070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7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103731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229996CE-8194-41B4-BE0C-7B129F24B605}" type="datetime1">
              <a:rPr lang="en-US" smtClean="0"/>
              <a:pPr>
                <a:defRPr/>
              </a:pPr>
              <a:t>11/14/2017</a:t>
            </a:fld>
            <a:endParaRPr lang="en-US" dirty="0"/>
          </a:p>
        </p:txBody>
      </p:sp>
      <p:sp>
        <p:nvSpPr>
          <p:cNvPr id="103731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FDDF52-F916-4224-867F-8C8C59E1DAB3}" type="slidenum">
              <a:rPr lang="en-US" altLang="en-US">
                <a:latin typeface="Verdana" panose="020B0604030504040204" pitchFamily="34" charset="0"/>
              </a:rPr>
              <a:pPr algn="r" eaLnBrk="1" hangingPunct="1">
                <a:spcBef>
                  <a:spcPct val="0"/>
                </a:spcBef>
              </a:pPr>
              <a:t>16</a:t>
            </a:fld>
            <a:endParaRPr lang="en-US" altLang="en-US" dirty="0">
              <a:latin typeface="Verdana" panose="020B0604030504040204" pitchFamily="34" charset="0"/>
            </a:endParaRPr>
          </a:p>
        </p:txBody>
      </p:sp>
    </p:spTree>
    <p:extLst>
      <p:ext uri="{BB962C8B-B14F-4D97-AF65-F5344CB8AC3E}">
        <p14:creationId xmlns:p14="http://schemas.microsoft.com/office/powerpoint/2010/main" val="1074512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7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Arial" pitchFamily="34" charset="0"/>
              <a:buNone/>
            </a:pPr>
            <a:endParaRPr lang="en-US" altLang="en-US" dirty="0">
              <a:cs typeface="Arial" panose="020B0604020202020204" pitchFamily="34" charset="0"/>
            </a:endParaRPr>
          </a:p>
        </p:txBody>
      </p:sp>
      <p:sp>
        <p:nvSpPr>
          <p:cNvPr id="103731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229996CE-8194-41B4-BE0C-7B129F24B605}" type="datetime1">
              <a:rPr lang="en-US" smtClean="0"/>
              <a:pPr>
                <a:defRPr/>
              </a:pPr>
              <a:t>11/14/2017</a:t>
            </a:fld>
            <a:endParaRPr lang="en-US" dirty="0"/>
          </a:p>
        </p:txBody>
      </p:sp>
      <p:sp>
        <p:nvSpPr>
          <p:cNvPr id="103731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FDDF52-F916-4224-867F-8C8C59E1DAB3}" type="slidenum">
              <a:rPr lang="en-US" altLang="en-US">
                <a:latin typeface="Verdana" panose="020B0604030504040204" pitchFamily="34" charset="0"/>
              </a:rPr>
              <a:pPr algn="r" eaLnBrk="1" hangingPunct="1">
                <a:spcBef>
                  <a:spcPct val="0"/>
                </a:spcBef>
              </a:pPr>
              <a:t>17</a:t>
            </a:fld>
            <a:endParaRPr lang="en-US" altLang="en-US" dirty="0">
              <a:latin typeface="Verdana" panose="020B0604030504040204" pitchFamily="34" charset="0"/>
            </a:endParaRPr>
          </a:p>
        </p:txBody>
      </p:sp>
    </p:spTree>
    <p:extLst>
      <p:ext uri="{BB962C8B-B14F-4D97-AF65-F5344CB8AC3E}">
        <p14:creationId xmlns:p14="http://schemas.microsoft.com/office/powerpoint/2010/main" val="2826824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8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DCF7E3-D3D9-4705-ABE0-6CF34BEFFF3E}" type="slidenum">
              <a:rPr lang="en-US" altLang="en-US" sz="1400"/>
              <a:pPr>
                <a:spcBef>
                  <a:spcPct val="0"/>
                </a:spcBef>
              </a:pPr>
              <a:t>18</a:t>
            </a:fld>
            <a:endParaRPr lang="en-US" altLang="en-US" sz="1400" dirty="0"/>
          </a:p>
        </p:txBody>
      </p:sp>
    </p:spTree>
    <p:extLst>
      <p:ext uri="{BB962C8B-B14F-4D97-AF65-F5344CB8AC3E}">
        <p14:creationId xmlns:p14="http://schemas.microsoft.com/office/powerpoint/2010/main" val="3776774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0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10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54B0C2-4302-4B33-9614-288FECF88E69}" type="slidenum">
              <a:rPr lang="en-US" altLang="en-US" sz="1400"/>
              <a:pPr>
                <a:spcBef>
                  <a:spcPct val="0"/>
                </a:spcBef>
              </a:pPr>
              <a:t>19</a:t>
            </a:fld>
            <a:endParaRPr lang="en-US" altLang="en-US" sz="1400" dirty="0"/>
          </a:p>
        </p:txBody>
      </p:sp>
    </p:spTree>
    <p:extLst>
      <p:ext uri="{BB962C8B-B14F-4D97-AF65-F5344CB8AC3E}">
        <p14:creationId xmlns:p14="http://schemas.microsoft.com/office/powerpoint/2010/main" val="1092037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DFBEC1BD-8D69-43CF-9D40-77E9E9BE3F59}" type="datetime1">
              <a:rPr lang="en-US" smtClean="0"/>
              <a:pPr>
                <a:defRPr/>
              </a:pPr>
              <a:t>11/14/2017</a:t>
            </a:fld>
            <a:endParaRPr lang="en-US" dirty="0"/>
          </a:p>
        </p:txBody>
      </p:sp>
      <p:sp>
        <p:nvSpPr>
          <p:cNvPr id="1016836"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1C96279-361F-4005-9F1F-30E8043292D5}" type="slidenum">
              <a:rPr lang="en-US" altLang="en-US"/>
              <a:pPr algn="r" eaLnBrk="1" hangingPunct="1">
                <a:spcBef>
                  <a:spcPct val="0"/>
                </a:spcBef>
              </a:pPr>
              <a:t>2</a:t>
            </a:fld>
            <a:endParaRPr lang="en-US" altLang="en-US" dirty="0"/>
          </a:p>
        </p:txBody>
      </p:sp>
      <p:sp>
        <p:nvSpPr>
          <p:cNvPr id="1016837"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68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cs typeface="Arial" panose="020B0604020202020204" pitchFamily="34" charset="0"/>
              </a:rPr>
              <a:t> Some SS cards say “Not valid for employment.”  The SS # may have been obtained to get a federally funded benefit</a:t>
            </a:r>
          </a:p>
        </p:txBody>
      </p:sp>
    </p:spTree>
    <p:extLst>
      <p:ext uri="{BB962C8B-B14F-4D97-AF65-F5344CB8AC3E}">
        <p14:creationId xmlns:p14="http://schemas.microsoft.com/office/powerpoint/2010/main" val="2368736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7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buFont typeface="Arial" pitchFamily="34" charset="0"/>
              <a:buNone/>
            </a:pPr>
            <a:endParaRPr lang="en-US" altLang="en-US" dirty="0">
              <a:cs typeface="Arial" panose="020B0604020202020204" pitchFamily="34" charset="0"/>
            </a:endParaRPr>
          </a:p>
        </p:txBody>
      </p:sp>
      <p:sp>
        <p:nvSpPr>
          <p:cNvPr id="103731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229996CE-8194-41B4-BE0C-7B129F24B605}" type="datetime1">
              <a:rPr lang="en-US" smtClean="0"/>
              <a:pPr>
                <a:defRPr/>
              </a:pPr>
              <a:t>11/14/2017</a:t>
            </a:fld>
            <a:endParaRPr lang="en-US" dirty="0"/>
          </a:p>
        </p:txBody>
      </p:sp>
      <p:sp>
        <p:nvSpPr>
          <p:cNvPr id="103731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8FDDF52-F916-4224-867F-8C8C59E1DAB3}" type="slidenum">
              <a:rPr lang="en-US" altLang="en-US">
                <a:latin typeface="Verdana" panose="020B0604030504040204" pitchFamily="34" charset="0"/>
              </a:rPr>
              <a:pPr algn="r" eaLnBrk="1" hangingPunct="1">
                <a:spcBef>
                  <a:spcPct val="0"/>
                </a:spcBef>
              </a:pPr>
              <a:t>20</a:t>
            </a:fld>
            <a:endParaRPr lang="en-US" altLang="en-US" dirty="0">
              <a:latin typeface="Verdana" panose="020B0604030504040204" pitchFamily="34" charset="0"/>
            </a:endParaRPr>
          </a:p>
        </p:txBody>
      </p:sp>
    </p:spTree>
    <p:extLst>
      <p:ext uri="{BB962C8B-B14F-4D97-AF65-F5344CB8AC3E}">
        <p14:creationId xmlns:p14="http://schemas.microsoft.com/office/powerpoint/2010/main" val="2921608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BF7F13A8-889D-4E57-B402-DC0F5DAF47A6}" type="datetime1">
              <a:rPr lang="en-US" smtClean="0"/>
              <a:pPr>
                <a:defRPr/>
              </a:pPr>
              <a:t>11/14/2017</a:t>
            </a:fld>
            <a:endParaRPr lang="en-US" dirty="0"/>
          </a:p>
        </p:txBody>
      </p:sp>
      <p:sp>
        <p:nvSpPr>
          <p:cNvPr id="1018884"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BC5B69C-7717-45A8-9D3C-695DA06E49D8}" type="slidenum">
              <a:rPr lang="en-US" altLang="en-US"/>
              <a:pPr algn="r" eaLnBrk="1" hangingPunct="1">
                <a:spcBef>
                  <a:spcPct val="0"/>
                </a:spcBef>
              </a:pPr>
              <a:t>3</a:t>
            </a:fld>
            <a:endParaRPr lang="en-US" altLang="en-US" dirty="0"/>
          </a:p>
        </p:txBody>
      </p:sp>
      <p:sp>
        <p:nvSpPr>
          <p:cNvPr id="1018885"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888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264285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930"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FB187099-521E-4A76-987D-8E1E1C91CE41}" type="datetime1">
              <a:rPr lang="en-US" smtClean="0"/>
              <a:pPr>
                <a:defRPr/>
              </a:pPr>
              <a:t>11/14/2017</a:t>
            </a:fld>
            <a:endParaRPr lang="en-US" dirty="0"/>
          </a:p>
        </p:txBody>
      </p:sp>
      <p:sp>
        <p:nvSpPr>
          <p:cNvPr id="1020932"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BB3A9E3-D7CC-455E-858C-88455FE93306}" type="slidenum">
              <a:rPr lang="en-US" altLang="en-US"/>
              <a:pPr algn="r" eaLnBrk="1" hangingPunct="1">
                <a:spcBef>
                  <a:spcPct val="0"/>
                </a:spcBef>
              </a:pPr>
              <a:t>4</a:t>
            </a:fld>
            <a:endParaRPr lang="en-US" altLang="en-US" dirty="0"/>
          </a:p>
        </p:txBody>
      </p:sp>
      <p:sp>
        <p:nvSpPr>
          <p:cNvPr id="1020933"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093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1206291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2978"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25E83178-05DE-47BC-A493-4699184CF543}" type="datetime1">
              <a:rPr lang="en-US" smtClean="0"/>
              <a:pPr>
                <a:defRPr/>
              </a:pPr>
              <a:t>11/14/2017</a:t>
            </a:fld>
            <a:endParaRPr lang="en-US" dirty="0"/>
          </a:p>
        </p:txBody>
      </p:sp>
      <p:sp>
        <p:nvSpPr>
          <p:cNvPr id="1022980"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9D5D5EB-260D-46AD-BECF-69DF54771939}" type="slidenum">
              <a:rPr lang="en-US" altLang="en-US"/>
              <a:pPr algn="r" eaLnBrk="1" hangingPunct="1">
                <a:spcBef>
                  <a:spcPct val="0"/>
                </a:spcBef>
              </a:pPr>
              <a:t>5</a:t>
            </a:fld>
            <a:endParaRPr lang="en-US" altLang="en-US" dirty="0"/>
          </a:p>
        </p:txBody>
      </p:sp>
      <p:sp>
        <p:nvSpPr>
          <p:cNvPr id="1022981"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298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itchFamily="34" charset="0"/>
              <a:buNone/>
            </a:pPr>
            <a:endParaRPr lang="en-US" altLang="en-US" dirty="0">
              <a:cs typeface="Arial" panose="020B0604020202020204" pitchFamily="34" charset="0"/>
            </a:endParaRPr>
          </a:p>
        </p:txBody>
      </p:sp>
    </p:spTree>
    <p:extLst>
      <p:ext uri="{BB962C8B-B14F-4D97-AF65-F5344CB8AC3E}">
        <p14:creationId xmlns:p14="http://schemas.microsoft.com/office/powerpoint/2010/main" val="2923687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2978"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25E83178-05DE-47BC-A493-4699184CF543}" type="datetime1">
              <a:rPr lang="en-US" smtClean="0"/>
              <a:pPr>
                <a:defRPr/>
              </a:pPr>
              <a:t>11/14/2017</a:t>
            </a:fld>
            <a:endParaRPr lang="en-US" dirty="0"/>
          </a:p>
        </p:txBody>
      </p:sp>
      <p:sp>
        <p:nvSpPr>
          <p:cNvPr id="1022980"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9D5D5EB-260D-46AD-BECF-69DF54771939}" type="slidenum">
              <a:rPr lang="en-US" altLang="en-US"/>
              <a:pPr algn="r" eaLnBrk="1" hangingPunct="1">
                <a:spcBef>
                  <a:spcPct val="0"/>
                </a:spcBef>
              </a:pPr>
              <a:t>6</a:t>
            </a:fld>
            <a:endParaRPr lang="en-US" altLang="en-US" dirty="0"/>
          </a:p>
        </p:txBody>
      </p:sp>
      <p:sp>
        <p:nvSpPr>
          <p:cNvPr id="1022981"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298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itchFamily="34" charset="0"/>
              <a:buNone/>
            </a:pPr>
            <a:endParaRPr lang="en-US" altLang="en-US" dirty="0">
              <a:cs typeface="Arial" panose="020B0604020202020204" pitchFamily="34" charset="0"/>
            </a:endParaRPr>
          </a:p>
        </p:txBody>
      </p:sp>
    </p:spTree>
    <p:extLst>
      <p:ext uri="{BB962C8B-B14F-4D97-AF65-F5344CB8AC3E}">
        <p14:creationId xmlns:p14="http://schemas.microsoft.com/office/powerpoint/2010/main" val="2064501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74"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A8071B9F-23D5-4A4F-87F3-B9209EAA4D8D}" type="datetime1">
              <a:rPr lang="en-US" smtClean="0"/>
              <a:pPr>
                <a:defRPr/>
              </a:pPr>
              <a:t>11/14/2017</a:t>
            </a:fld>
            <a:endParaRPr lang="en-US" dirty="0"/>
          </a:p>
        </p:txBody>
      </p:sp>
      <p:sp>
        <p:nvSpPr>
          <p:cNvPr id="1027076"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0DBBBF2-F5C6-4211-837E-CA9ABACFA5D8}" type="slidenum">
              <a:rPr lang="en-US" altLang="en-US"/>
              <a:pPr algn="r" eaLnBrk="1" hangingPunct="1">
                <a:spcBef>
                  <a:spcPct val="0"/>
                </a:spcBef>
              </a:pPr>
              <a:t>7</a:t>
            </a:fld>
            <a:endParaRPr lang="en-US" altLang="en-US" dirty="0"/>
          </a:p>
        </p:txBody>
      </p:sp>
      <p:sp>
        <p:nvSpPr>
          <p:cNvPr id="1027077"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707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dirty="0">
              <a:cs typeface="Arial" panose="020B0604020202020204" pitchFamily="34" charset="0"/>
            </a:endParaRPr>
          </a:p>
        </p:txBody>
      </p:sp>
    </p:spTree>
    <p:extLst>
      <p:ext uri="{BB962C8B-B14F-4D97-AF65-F5344CB8AC3E}">
        <p14:creationId xmlns:p14="http://schemas.microsoft.com/office/powerpoint/2010/main" val="2755324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74"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A8071B9F-23D5-4A4F-87F3-B9209EAA4D8D}" type="datetime1">
              <a:rPr lang="en-US" smtClean="0"/>
              <a:pPr>
                <a:defRPr/>
              </a:pPr>
              <a:t>11/14/2017</a:t>
            </a:fld>
            <a:endParaRPr lang="en-US" dirty="0"/>
          </a:p>
        </p:txBody>
      </p:sp>
      <p:sp>
        <p:nvSpPr>
          <p:cNvPr id="1027076"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0DBBBF2-F5C6-4211-837E-CA9ABACFA5D8}" type="slidenum">
              <a:rPr lang="en-US" altLang="en-US"/>
              <a:pPr algn="r" eaLnBrk="1" hangingPunct="1">
                <a:spcBef>
                  <a:spcPct val="0"/>
                </a:spcBef>
              </a:pPr>
              <a:t>8</a:t>
            </a:fld>
            <a:endParaRPr lang="en-US" altLang="en-US" dirty="0"/>
          </a:p>
        </p:txBody>
      </p:sp>
      <p:sp>
        <p:nvSpPr>
          <p:cNvPr id="1027077"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707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dirty="0">
              <a:cs typeface="Arial" panose="020B0604020202020204" pitchFamily="34" charset="0"/>
            </a:endParaRPr>
          </a:p>
        </p:txBody>
      </p:sp>
    </p:spTree>
    <p:extLst>
      <p:ext uri="{BB962C8B-B14F-4D97-AF65-F5344CB8AC3E}">
        <p14:creationId xmlns:p14="http://schemas.microsoft.com/office/powerpoint/2010/main" val="640913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74"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6" name="Date Placeholder 2"/>
          <p:cNvSpPr>
            <a:spLocks noGrp="1"/>
          </p:cNvSpPr>
          <p:nvPr>
            <p:ph type="dt" sz="quarter" idx="1"/>
          </p:nvPr>
        </p:nvSpPr>
        <p:spPr/>
        <p:txBody>
          <a:bodyPr/>
          <a:lstStyle/>
          <a:p>
            <a:pPr>
              <a:defRPr/>
            </a:pPr>
            <a:fld id="{A8071B9F-23D5-4A4F-87F3-B9209EAA4D8D}" type="datetime1">
              <a:rPr lang="en-US" smtClean="0"/>
              <a:pPr>
                <a:defRPr/>
              </a:pPr>
              <a:t>11/14/2017</a:t>
            </a:fld>
            <a:endParaRPr lang="en-US" dirty="0"/>
          </a:p>
        </p:txBody>
      </p:sp>
      <p:sp>
        <p:nvSpPr>
          <p:cNvPr id="1027076"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0DBBBF2-F5C6-4211-837E-CA9ABACFA5D8}" type="slidenum">
              <a:rPr lang="en-US" altLang="en-US"/>
              <a:pPr algn="r" eaLnBrk="1" hangingPunct="1">
                <a:spcBef>
                  <a:spcPct val="0"/>
                </a:spcBef>
              </a:pPr>
              <a:t>9</a:t>
            </a:fld>
            <a:endParaRPr lang="en-US" altLang="en-US" dirty="0"/>
          </a:p>
        </p:txBody>
      </p:sp>
      <p:sp>
        <p:nvSpPr>
          <p:cNvPr id="1027077" name="Rectangle 2"/>
          <p:cNvSpPr>
            <a:spLocks noGrp="1" noRot="1" noChangeAspect="1" noChangeArrowheads="1" noTextEdit="1"/>
          </p:cNvSpPr>
          <p:nvPr>
            <p:ph type="sldImg"/>
          </p:nvPr>
        </p:nvSpPr>
        <p:spPr bwMode="auto">
          <a:xfrm>
            <a:off x="1149350" y="696913"/>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707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dirty="0">
              <a:cs typeface="Arial" panose="020B0604020202020204" pitchFamily="34" charset="0"/>
            </a:endParaRPr>
          </a:p>
        </p:txBody>
      </p:sp>
    </p:spTree>
    <p:extLst>
      <p:ext uri="{BB962C8B-B14F-4D97-AF65-F5344CB8AC3E}">
        <p14:creationId xmlns:p14="http://schemas.microsoft.com/office/powerpoint/2010/main" val="256725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62" name="Rectangle 2"/>
          <p:cNvSpPr>
            <a:spLocks noGrp="1" noChangeArrowheads="1"/>
          </p:cNvSpPr>
          <p:nvPr>
            <p:ph type="ctrTitle"/>
          </p:nvPr>
        </p:nvSpPr>
        <p:spPr/>
        <p:txBody>
          <a:bodyPr/>
          <a:lstStyle/>
          <a:p>
            <a:r>
              <a:rPr lang="en-US" altLang="en-US" dirty="0"/>
              <a:t>Earned Income Credit (EIC)</a:t>
            </a:r>
            <a:br>
              <a:rPr lang="en-US" altLang="en-US" dirty="0"/>
            </a:br>
            <a:endParaRPr lang="en-US" altLang="en-US" dirty="0"/>
          </a:p>
        </p:txBody>
      </p:sp>
      <p:sp>
        <p:nvSpPr>
          <p:cNvPr id="1013763" name="Rectangle 3"/>
          <p:cNvSpPr>
            <a:spLocks noGrp="1" noChangeArrowheads="1"/>
          </p:cNvSpPr>
          <p:nvPr>
            <p:ph type="subTitle" idx="1"/>
          </p:nvPr>
        </p:nvSpPr>
        <p:spPr/>
        <p:txBody>
          <a:bodyPr>
            <a:normAutofit fontScale="77500" lnSpcReduction="20000"/>
          </a:bodyPr>
          <a:lstStyle/>
          <a:p>
            <a:r>
              <a:rPr lang="en-US" altLang="en-US" dirty="0"/>
              <a:t>Pub 4012 Tab I</a:t>
            </a:r>
          </a:p>
          <a:p>
            <a:r>
              <a:rPr lang="en-US" altLang="en-US" dirty="0"/>
              <a:t>Pub 17 Chapter 36</a:t>
            </a:r>
          </a:p>
          <a:p>
            <a:r>
              <a:rPr lang="en-US" altLang="en-US" dirty="0"/>
              <a:t>(Federal 1040-Line 66a)</a:t>
            </a:r>
          </a:p>
          <a:p>
            <a:r>
              <a:rPr lang="en-US" altLang="en-US" dirty="0"/>
              <a:t>(NJ 1040-Line 51a)</a:t>
            </a:r>
          </a:p>
          <a:p>
            <a:r>
              <a:rPr lang="en-US" altLang="en-US" dirty="0"/>
              <a:t>  </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226550034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0147" name="Rectangle 2"/>
          <p:cNvSpPr>
            <a:spLocks noGrp="1" noChangeArrowheads="1"/>
          </p:cNvSpPr>
          <p:nvPr>
            <p:ph type="title"/>
          </p:nvPr>
        </p:nvSpPr>
        <p:spPr/>
        <p:txBody>
          <a:bodyPr/>
          <a:lstStyle/>
          <a:p>
            <a:r>
              <a:rPr lang="en-US" altLang="en-US" sz="3800" dirty="0"/>
              <a:t>EIC Amounts for 2016</a:t>
            </a:r>
            <a:r>
              <a:rPr lang="en-US" altLang="en-US" sz="3800" dirty="0">
                <a:solidFill>
                  <a:srgbClr val="FF0000"/>
                </a:solidFill>
              </a:rPr>
              <a:t>/2017</a:t>
            </a:r>
            <a:endParaRPr lang="en-US" altLang="en-US" sz="2800" dirty="0"/>
          </a:p>
        </p:txBody>
      </p:sp>
      <p:sp>
        <p:nvSpPr>
          <p:cNvPr id="1030146" name="Content Placeholder 6"/>
          <p:cNvSpPr>
            <a:spLocks noGrp="1"/>
          </p:cNvSpPr>
          <p:nvPr>
            <p:ph idx="1"/>
          </p:nvPr>
        </p:nvSpPr>
        <p:spPr/>
        <p:txBody>
          <a:bodyPr>
            <a:normAutofit fontScale="92500"/>
          </a:bodyPr>
          <a:lstStyle/>
          <a:p>
            <a:r>
              <a:rPr lang="en-US" altLang="en-US" sz="3600" dirty="0"/>
              <a:t> Maximum EIC amounts for 2016</a:t>
            </a:r>
            <a:r>
              <a:rPr lang="en-US" altLang="en-US" sz="3600" dirty="0">
                <a:solidFill>
                  <a:srgbClr val="FF0000"/>
                </a:solidFill>
              </a:rPr>
              <a:t>/2017</a:t>
            </a:r>
            <a:endParaRPr lang="en-US" altLang="en-US" sz="3600" dirty="0"/>
          </a:p>
          <a:p>
            <a:pPr lvl="1"/>
            <a:r>
              <a:rPr lang="en-US" altLang="en-US" sz="3600" dirty="0"/>
              <a:t> $6,269</a:t>
            </a:r>
            <a:r>
              <a:rPr lang="en-US" altLang="en-US" sz="3600" dirty="0">
                <a:solidFill>
                  <a:srgbClr val="FF0000"/>
                </a:solidFill>
              </a:rPr>
              <a:t>/$6,318 </a:t>
            </a:r>
            <a:r>
              <a:rPr lang="en-US" altLang="en-US" sz="3600" dirty="0"/>
              <a:t>with three or more qualifying children </a:t>
            </a:r>
          </a:p>
          <a:p>
            <a:pPr lvl="1"/>
            <a:r>
              <a:rPr lang="en-US" altLang="en-US" sz="3600" dirty="0"/>
              <a:t> $5,572</a:t>
            </a:r>
            <a:r>
              <a:rPr lang="en-US" altLang="en-US" sz="3600" dirty="0">
                <a:solidFill>
                  <a:srgbClr val="FF0000"/>
                </a:solidFill>
              </a:rPr>
              <a:t>/$5,616</a:t>
            </a:r>
            <a:r>
              <a:rPr lang="en-US" altLang="en-US" sz="3600" dirty="0"/>
              <a:t> with two qualifying children</a:t>
            </a:r>
          </a:p>
          <a:p>
            <a:pPr lvl="1"/>
            <a:r>
              <a:rPr lang="en-US" altLang="en-US" sz="3600" dirty="0"/>
              <a:t> $3,373</a:t>
            </a:r>
            <a:r>
              <a:rPr lang="en-US" altLang="en-US" sz="3600" dirty="0">
                <a:solidFill>
                  <a:srgbClr val="FF0000"/>
                </a:solidFill>
              </a:rPr>
              <a:t>/$3,400</a:t>
            </a:r>
            <a:r>
              <a:rPr lang="en-US" altLang="en-US" sz="3600" dirty="0"/>
              <a:t> with one qualifying child</a:t>
            </a:r>
          </a:p>
          <a:p>
            <a:pPr lvl="1"/>
            <a:r>
              <a:rPr lang="en-US" altLang="en-US" sz="3600" dirty="0"/>
              <a:t> $506</a:t>
            </a:r>
            <a:r>
              <a:rPr lang="en-US" altLang="en-US" sz="3600" dirty="0">
                <a:solidFill>
                  <a:srgbClr val="FF0000"/>
                </a:solidFill>
              </a:rPr>
              <a:t>/$510</a:t>
            </a:r>
            <a:r>
              <a:rPr lang="en-US" altLang="en-US" sz="3600" dirty="0"/>
              <a:t> with no qualifying children</a:t>
            </a:r>
          </a:p>
          <a:p>
            <a:pPr lvl="1">
              <a:buFont typeface="Wingdings" panose="05000000000000000000" pitchFamily="2" charset="2"/>
              <a:buNone/>
            </a:pPr>
            <a:endParaRPr lang="en-US" alt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dirty="0"/>
          </a:p>
        </p:txBody>
      </p:sp>
    </p:spTree>
    <p:extLst>
      <p:ext uri="{BB962C8B-B14F-4D97-AF65-F5344CB8AC3E}">
        <p14:creationId xmlns:p14="http://schemas.microsoft.com/office/powerpoint/2010/main" val="335783177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stretch>
            <a:fillRect/>
          </a:stretch>
        </p:blipFill>
        <p:spPr>
          <a:xfrm>
            <a:off x="612648" y="1549400"/>
            <a:ext cx="7574089" cy="4152899"/>
          </a:xfrm>
          <a:prstGeom prst="rect">
            <a:avLst/>
          </a:prstGeom>
        </p:spPr>
      </p:pic>
      <p:sp>
        <p:nvSpPr>
          <p:cNvPr id="1036291" name="Title 1"/>
          <p:cNvSpPr>
            <a:spLocks noGrp="1"/>
          </p:cNvSpPr>
          <p:nvPr>
            <p:ph type="title"/>
          </p:nvPr>
        </p:nvSpPr>
        <p:spPr>
          <a:xfrm>
            <a:off x="685800" y="277813"/>
            <a:ext cx="8001000" cy="1143000"/>
          </a:xfrm>
        </p:spPr>
        <p:txBody>
          <a:bodyPr>
            <a:normAutofit fontScale="90000"/>
          </a:bodyPr>
          <a:lstStyle/>
          <a:p>
            <a:r>
              <a:rPr lang="en-US" altLang="en-US" dirty="0"/>
              <a:t>TS – Earned Income Tax Credit – </a:t>
            </a:r>
            <a:br>
              <a:rPr lang="en-US" altLang="en-US" dirty="0"/>
            </a:br>
            <a:r>
              <a:rPr lang="en-US" altLang="en-US" dirty="0"/>
              <a:t>1040 Line 66a</a:t>
            </a:r>
          </a:p>
        </p:txBody>
      </p:sp>
      <p:sp>
        <p:nvSpPr>
          <p:cNvPr id="13" name="Oval 12"/>
          <p:cNvSpPr>
            <a:spLocks noChangeArrowheads="1"/>
          </p:cNvSpPr>
          <p:nvPr/>
        </p:nvSpPr>
        <p:spPr bwMode="auto">
          <a:xfrm flipV="1">
            <a:off x="5631928" y="2336800"/>
            <a:ext cx="1060972"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pic>
        <p:nvPicPr>
          <p:cNvPr id="14"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dirty="0"/>
          </a:p>
        </p:txBody>
      </p:sp>
      <p:pic>
        <p:nvPicPr>
          <p:cNvPr id="10" name="Picture 9" descr="NJ TaxSlayer" title="NJ TaxSlayer"/>
          <p:cNvPicPr>
            <a:picLocks noChangeAspect="1"/>
          </p:cNvPicPr>
          <p:nvPr/>
        </p:nvPicPr>
        <p:blipFill>
          <a:blip r:embed="rId5" cstate="print"/>
          <a:stretch>
            <a:fillRect/>
          </a:stretch>
        </p:blipFill>
        <p:spPr>
          <a:xfrm>
            <a:off x="0" y="1066800"/>
            <a:ext cx="612648" cy="163373"/>
          </a:xfrm>
          <a:prstGeom prst="rect">
            <a:avLst/>
          </a:prstGeom>
        </p:spPr>
      </p:pic>
    </p:spTree>
    <p:extLst>
      <p:ext uri="{BB962C8B-B14F-4D97-AF65-F5344CB8AC3E}">
        <p14:creationId xmlns:p14="http://schemas.microsoft.com/office/powerpoint/2010/main" val="20036237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482" name="Rectangle 2"/>
          <p:cNvSpPr>
            <a:spLocks noGrp="1" noChangeArrowheads="1"/>
          </p:cNvSpPr>
          <p:nvPr>
            <p:ph type="title"/>
          </p:nvPr>
        </p:nvSpPr>
        <p:spPr/>
        <p:txBody>
          <a:bodyPr/>
          <a:lstStyle/>
          <a:p>
            <a:r>
              <a:rPr lang="en-US" altLang="en-US" dirty="0"/>
              <a:t>Disallowed EIC</a:t>
            </a:r>
          </a:p>
        </p:txBody>
      </p:sp>
      <p:sp>
        <p:nvSpPr>
          <p:cNvPr id="1044483" name="Rectangle 3"/>
          <p:cNvSpPr>
            <a:spLocks noGrp="1" noChangeArrowheads="1"/>
          </p:cNvSpPr>
          <p:nvPr>
            <p:ph idx="1"/>
          </p:nvPr>
        </p:nvSpPr>
        <p:spPr/>
        <p:txBody>
          <a:bodyPr>
            <a:normAutofit/>
          </a:bodyPr>
          <a:lstStyle/>
          <a:p>
            <a:r>
              <a:rPr lang="en-US" altLang="en-US" dirty="0"/>
              <a:t> </a:t>
            </a:r>
            <a:r>
              <a:rPr lang="en-US" altLang="en-US" sz="3000" dirty="0">
                <a:solidFill>
                  <a:schemeClr val="accent4"/>
                </a:solidFill>
              </a:rPr>
              <a:t>Form 8862 must be attached to return if prior year EIC claim was denied or reduced for any reason other than a math or clerical error</a:t>
            </a:r>
          </a:p>
          <a:p>
            <a:pPr lvl="1"/>
            <a:r>
              <a:rPr lang="en-US" altLang="en-US" sz="3000" dirty="0">
                <a:solidFill>
                  <a:schemeClr val="accent4"/>
                </a:solidFill>
              </a:rPr>
              <a:t> </a:t>
            </a:r>
            <a:r>
              <a:rPr lang="en-US" altLang="en-US" sz="2600" dirty="0">
                <a:solidFill>
                  <a:schemeClr val="accent4"/>
                </a:solidFill>
              </a:rPr>
              <a:t>Enter in Federal Section \ Deductions \ Enter Myself \ Credits Menu \ </a:t>
            </a:r>
            <a:r>
              <a:rPr lang="en-US" sz="2600" dirty="0">
                <a:solidFill>
                  <a:schemeClr val="accent4"/>
                </a:solidFill>
              </a:rPr>
              <a:t>Earned Income Credit (Form 8862)</a:t>
            </a:r>
            <a:r>
              <a:rPr lang="en-US" altLang="en-US" sz="2600" dirty="0">
                <a:solidFill>
                  <a:schemeClr val="accent4"/>
                </a:solidFill>
              </a:rPr>
              <a:t> </a:t>
            </a:r>
          </a:p>
          <a:p>
            <a:r>
              <a:rPr lang="en-US" altLang="en-US" sz="3000" dirty="0">
                <a:solidFill>
                  <a:schemeClr val="accent4"/>
                </a:solidFill>
              </a:rPr>
              <a:t> If claim denied due to reckless or intentional disregard of EIC rules, cannot claim for 2 tax years</a:t>
            </a:r>
          </a:p>
          <a:p>
            <a:r>
              <a:rPr lang="en-US" altLang="en-US" sz="3000" dirty="0">
                <a:solidFill>
                  <a:schemeClr val="accent4"/>
                </a:solidFill>
              </a:rPr>
              <a:t> If fraud, cannot claim for 10 tax years</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dirty="0"/>
          </a:p>
        </p:txBody>
      </p:sp>
      <p:pic>
        <p:nvPicPr>
          <p:cNvPr id="7" name="Picture 6"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341677094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09600" y="1587500"/>
            <a:ext cx="7667625" cy="4292600"/>
          </a:xfrm>
          <a:prstGeom prst="rect">
            <a:avLst/>
          </a:prstGeom>
        </p:spPr>
      </p:pic>
      <p:sp>
        <p:nvSpPr>
          <p:cNvPr id="1026050" name="Rectangle 2"/>
          <p:cNvSpPr>
            <a:spLocks noGrp="1" noChangeArrowheads="1"/>
          </p:cNvSpPr>
          <p:nvPr>
            <p:ph type="title"/>
          </p:nvPr>
        </p:nvSpPr>
        <p:spPr/>
        <p:txBody>
          <a:bodyPr>
            <a:normAutofit fontScale="90000"/>
          </a:bodyPr>
          <a:lstStyle/>
          <a:p>
            <a:r>
              <a:rPr lang="en-US" altLang="en-US" dirty="0"/>
              <a:t>EIC After Disallowance</a:t>
            </a:r>
            <a:br>
              <a:rPr lang="en-US" altLang="en-US" dirty="0"/>
            </a:br>
            <a:r>
              <a:rPr lang="en-US" altLang="en-US" sz="2700" dirty="0">
                <a:solidFill>
                  <a:srgbClr val="0070C0"/>
                </a:solidFill>
              </a:rPr>
              <a:t>Federal Section \ Deductions \ Enter Myself \ Credits Menu \ Earned Income Credit (Form 8862)</a:t>
            </a:r>
            <a:endParaRPr lang="en-US" altLang="en-US" sz="2400" b="0" dirty="0">
              <a:solidFill>
                <a:srgbClr val="0070C0"/>
              </a:solidFill>
            </a:endParaRP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dirty="0"/>
          </a:p>
        </p:txBody>
      </p:sp>
      <p:sp>
        <p:nvSpPr>
          <p:cNvPr id="7" name="Oval 4"/>
          <p:cNvSpPr>
            <a:spLocks noChangeArrowheads="1"/>
          </p:cNvSpPr>
          <p:nvPr/>
        </p:nvSpPr>
        <p:spPr bwMode="auto">
          <a:xfrm flipV="1">
            <a:off x="317501" y="2590797"/>
            <a:ext cx="3657599" cy="51878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09672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6531" name="Rectangle 2"/>
          <p:cNvSpPr>
            <a:spLocks noGrp="1" noChangeArrowheads="1"/>
          </p:cNvSpPr>
          <p:nvPr>
            <p:ph type="title"/>
          </p:nvPr>
        </p:nvSpPr>
        <p:spPr/>
        <p:txBody>
          <a:bodyPr/>
          <a:lstStyle/>
          <a:p>
            <a:pPr>
              <a:tabLst>
                <a:tab pos="7604125" algn="r"/>
              </a:tabLst>
            </a:pPr>
            <a:r>
              <a:rPr lang="en-US" altLang="en-US" dirty="0"/>
              <a:t>Other Considerations</a:t>
            </a:r>
            <a:endParaRPr lang="en-US" altLang="en-US" dirty="0">
              <a:solidFill>
                <a:schemeClr val="tx1"/>
              </a:solidFill>
            </a:endParaRPr>
          </a:p>
        </p:txBody>
      </p:sp>
      <p:sp>
        <p:nvSpPr>
          <p:cNvPr id="1046532" name="Rectangle 3"/>
          <p:cNvSpPr>
            <a:spLocks noGrp="1" noChangeArrowheads="1"/>
          </p:cNvSpPr>
          <p:nvPr>
            <p:ph idx="1"/>
          </p:nvPr>
        </p:nvSpPr>
        <p:spPr/>
        <p:txBody>
          <a:bodyPr>
            <a:normAutofit fontScale="92500"/>
          </a:bodyPr>
          <a:lstStyle/>
          <a:p>
            <a:r>
              <a:rPr lang="en-US" altLang="en-US" dirty="0"/>
              <a:t> </a:t>
            </a:r>
            <a:r>
              <a:rPr lang="en-US" altLang="en-US" sz="2800" dirty="0"/>
              <a:t>For EIC, support is </a:t>
            </a:r>
            <a:r>
              <a:rPr lang="en-US" altLang="en-US" sz="2800" u="sng" dirty="0"/>
              <a:t>not</a:t>
            </a:r>
            <a:r>
              <a:rPr lang="en-US" altLang="en-US" sz="2800" dirty="0"/>
              <a:t> an issue</a:t>
            </a:r>
          </a:p>
          <a:p>
            <a:r>
              <a:rPr lang="en-US" altLang="en-US" sz="2800" dirty="0"/>
              <a:t> Under rules for divorced/separated parents, </a:t>
            </a:r>
            <a:r>
              <a:rPr lang="en-US" altLang="en-US" sz="2800" b="1" u="sng" dirty="0"/>
              <a:t>only custodial parent qualifies for EIC, no matter who claims dependent</a:t>
            </a:r>
          </a:p>
          <a:p>
            <a:r>
              <a:rPr lang="en-US" altLang="en-US" sz="2800" dirty="0"/>
              <a:t> If a nondependent can be claimed as a qualifying child for EIC:</a:t>
            </a:r>
          </a:p>
          <a:p>
            <a:pPr lvl="1"/>
            <a:r>
              <a:rPr lang="en-US" altLang="en-US" dirty="0"/>
              <a:t> </a:t>
            </a:r>
            <a:r>
              <a:rPr lang="en-US" altLang="en-US" sz="2400" dirty="0"/>
              <a:t>Name of nondependent will not be listed in Exemption section of Federal 1040, but will be listed on Schedule EIC</a:t>
            </a:r>
          </a:p>
          <a:p>
            <a:pPr lvl="1"/>
            <a:r>
              <a:rPr lang="en-US" altLang="en-US" sz="2400" dirty="0"/>
              <a:t> Name of nondependent will be listed in Dependent section of NJ 1040, followed by (EIC ONLY)</a:t>
            </a:r>
          </a:p>
          <a:p>
            <a:pPr lvl="2"/>
            <a:r>
              <a:rPr lang="en-US" altLang="en-US" dirty="0"/>
              <a:t> </a:t>
            </a:r>
            <a:r>
              <a:rPr lang="en-US" altLang="en-US" sz="2100" dirty="0"/>
              <a:t>Needed for NJ to verify amount of NJ Earned Income Tax Credit </a:t>
            </a:r>
          </a:p>
          <a:p>
            <a:endParaRPr lang="en-US" alt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031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63879" y="1600200"/>
            <a:ext cx="7499046" cy="3708400"/>
          </a:xfrm>
          <a:prstGeom prst="rect">
            <a:avLst/>
          </a:prstGeom>
        </p:spPr>
      </p:pic>
      <p:sp>
        <p:nvSpPr>
          <p:cNvPr id="1036291" name="Title 1"/>
          <p:cNvSpPr>
            <a:spLocks noGrp="1"/>
          </p:cNvSpPr>
          <p:nvPr>
            <p:ph type="title"/>
          </p:nvPr>
        </p:nvSpPr>
        <p:spPr>
          <a:xfrm>
            <a:off x="685800" y="277813"/>
            <a:ext cx="8001000" cy="1143000"/>
          </a:xfrm>
        </p:spPr>
        <p:txBody>
          <a:bodyPr>
            <a:normAutofit/>
          </a:bodyPr>
          <a:lstStyle/>
          <a:p>
            <a:r>
              <a:rPr lang="en-US" altLang="en-US" sz="3000" dirty="0"/>
              <a:t>TS – Nondependent Who Is Qualified Child For Earned Income Credit – 1040 Exemption Section</a:t>
            </a:r>
          </a:p>
        </p:txBody>
      </p:sp>
      <p:pic>
        <p:nvPicPr>
          <p:cNvPr id="14"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dirty="0"/>
          </a:p>
        </p:txBody>
      </p:sp>
      <p:pic>
        <p:nvPicPr>
          <p:cNvPr id="10" name="Picture 9" descr="NJ TaxSlayer" title="NJ TaxSlayer"/>
          <p:cNvPicPr>
            <a:picLocks noChangeAspect="1"/>
          </p:cNvPicPr>
          <p:nvPr/>
        </p:nvPicPr>
        <p:blipFill>
          <a:blip r:embed="rId5" cstate="print"/>
          <a:stretch>
            <a:fillRect/>
          </a:stretch>
        </p:blipFill>
        <p:spPr>
          <a:xfrm>
            <a:off x="0" y="1066800"/>
            <a:ext cx="612648" cy="163373"/>
          </a:xfrm>
          <a:prstGeom prst="rect">
            <a:avLst/>
          </a:prstGeom>
        </p:spPr>
      </p:pic>
      <p:sp>
        <p:nvSpPr>
          <p:cNvPr id="15" name="TextBox 14"/>
          <p:cNvSpPr txBox="1"/>
          <p:nvPr/>
        </p:nvSpPr>
        <p:spPr>
          <a:xfrm>
            <a:off x="663879" y="5699343"/>
            <a:ext cx="8241441" cy="646331"/>
          </a:xfrm>
          <a:prstGeom prst="rect">
            <a:avLst/>
          </a:prstGeom>
          <a:solidFill>
            <a:schemeClr val="accent5">
              <a:lumMod val="75000"/>
            </a:schemeClr>
          </a:solidFill>
          <a:ln>
            <a:solidFill>
              <a:srgbClr val="002060"/>
            </a:solidFill>
          </a:ln>
        </p:spPr>
        <p:txBody>
          <a:bodyPr wrap="square" rtlCol="0">
            <a:spAutoFit/>
          </a:bodyPr>
          <a:lstStyle/>
          <a:p>
            <a:r>
              <a:rPr lang="en-US" b="1" dirty="0"/>
              <a:t>Does not include name of second child who is a nondependent, but is</a:t>
            </a:r>
          </a:p>
          <a:p>
            <a:r>
              <a:rPr lang="en-US" b="1" dirty="0"/>
              <a:t>a qualified child for Earned Income Credit</a:t>
            </a:r>
          </a:p>
        </p:txBody>
      </p:sp>
      <p:sp>
        <p:nvSpPr>
          <p:cNvPr id="13" name="Oval 12"/>
          <p:cNvSpPr>
            <a:spLocks noChangeArrowheads="1"/>
          </p:cNvSpPr>
          <p:nvPr/>
        </p:nvSpPr>
        <p:spPr bwMode="auto">
          <a:xfrm>
            <a:off x="1490598" y="3644900"/>
            <a:ext cx="1189972" cy="482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407169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12648" y="1600200"/>
            <a:ext cx="7782052" cy="4724400"/>
          </a:xfrm>
          <a:prstGeom prst="rect">
            <a:avLst/>
          </a:prstGeom>
        </p:spPr>
      </p:pic>
      <p:sp>
        <p:nvSpPr>
          <p:cNvPr id="1036291" name="Title 1"/>
          <p:cNvSpPr>
            <a:spLocks noGrp="1"/>
          </p:cNvSpPr>
          <p:nvPr>
            <p:ph type="title"/>
          </p:nvPr>
        </p:nvSpPr>
        <p:spPr>
          <a:xfrm>
            <a:off x="685800" y="277813"/>
            <a:ext cx="8001000" cy="1143000"/>
          </a:xfrm>
        </p:spPr>
        <p:txBody>
          <a:bodyPr>
            <a:normAutofit/>
          </a:bodyPr>
          <a:lstStyle/>
          <a:p>
            <a:r>
              <a:rPr lang="en-US" altLang="en-US" sz="3000" dirty="0"/>
              <a:t>TS – Nondependent Who Is Qualified Child For Earned Income Credit – Schedule EIC</a:t>
            </a:r>
          </a:p>
        </p:txBody>
      </p:sp>
      <p:pic>
        <p:nvPicPr>
          <p:cNvPr id="14"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dirty="0"/>
          </a:p>
        </p:txBody>
      </p:sp>
      <p:pic>
        <p:nvPicPr>
          <p:cNvPr id="10" name="Picture 9" descr="NJ TaxSlayer" title="NJ TaxSlayer"/>
          <p:cNvPicPr>
            <a:picLocks noChangeAspect="1"/>
          </p:cNvPicPr>
          <p:nvPr/>
        </p:nvPicPr>
        <p:blipFill>
          <a:blip r:embed="rId5" cstate="print"/>
          <a:stretch>
            <a:fillRect/>
          </a:stretch>
        </p:blipFill>
        <p:spPr>
          <a:xfrm>
            <a:off x="0" y="1066800"/>
            <a:ext cx="612648" cy="163373"/>
          </a:xfrm>
          <a:prstGeom prst="rect">
            <a:avLst/>
          </a:prstGeom>
        </p:spPr>
      </p:pic>
      <p:sp>
        <p:nvSpPr>
          <p:cNvPr id="15" name="TextBox 14"/>
          <p:cNvSpPr txBox="1"/>
          <p:nvPr/>
        </p:nvSpPr>
        <p:spPr>
          <a:xfrm>
            <a:off x="663879" y="5699343"/>
            <a:ext cx="8241441" cy="646331"/>
          </a:xfrm>
          <a:prstGeom prst="rect">
            <a:avLst/>
          </a:prstGeom>
          <a:solidFill>
            <a:schemeClr val="accent5">
              <a:lumMod val="75000"/>
            </a:schemeClr>
          </a:solidFill>
          <a:ln>
            <a:solidFill>
              <a:srgbClr val="002060"/>
            </a:solidFill>
          </a:ln>
        </p:spPr>
        <p:txBody>
          <a:bodyPr wrap="square" rtlCol="0">
            <a:spAutoFit/>
          </a:bodyPr>
          <a:lstStyle/>
          <a:p>
            <a:r>
              <a:rPr lang="en-US" b="1" dirty="0"/>
              <a:t>Includes name of second child who is a nondependent, but is</a:t>
            </a:r>
          </a:p>
          <a:p>
            <a:r>
              <a:rPr lang="en-US" b="1" dirty="0"/>
              <a:t>a qualified child for Earned Income Credit</a:t>
            </a:r>
          </a:p>
        </p:txBody>
      </p:sp>
      <p:sp>
        <p:nvSpPr>
          <p:cNvPr id="13" name="Oval 12"/>
          <p:cNvSpPr>
            <a:spLocks noChangeArrowheads="1"/>
          </p:cNvSpPr>
          <p:nvPr/>
        </p:nvSpPr>
        <p:spPr bwMode="auto">
          <a:xfrm>
            <a:off x="3028950" y="4496843"/>
            <a:ext cx="1189972" cy="46346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6" name="Oval 4"/>
          <p:cNvSpPr>
            <a:spLocks noChangeArrowheads="1"/>
          </p:cNvSpPr>
          <p:nvPr/>
        </p:nvSpPr>
        <p:spPr bwMode="auto">
          <a:xfrm>
            <a:off x="4890485" y="4496843"/>
            <a:ext cx="1434115" cy="46346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71738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85800" y="1671708"/>
            <a:ext cx="7607300" cy="4027635"/>
          </a:xfrm>
          <a:prstGeom prst="rect">
            <a:avLst/>
          </a:prstGeom>
        </p:spPr>
      </p:pic>
      <p:sp>
        <p:nvSpPr>
          <p:cNvPr id="1036291" name="Title 1"/>
          <p:cNvSpPr>
            <a:spLocks noGrp="1"/>
          </p:cNvSpPr>
          <p:nvPr>
            <p:ph type="title"/>
          </p:nvPr>
        </p:nvSpPr>
        <p:spPr>
          <a:xfrm>
            <a:off x="685800" y="277813"/>
            <a:ext cx="8001000" cy="1143000"/>
          </a:xfrm>
        </p:spPr>
        <p:txBody>
          <a:bodyPr>
            <a:normAutofit fontScale="90000"/>
          </a:bodyPr>
          <a:lstStyle/>
          <a:p>
            <a:r>
              <a:rPr lang="en-US" altLang="en-US" sz="3000" dirty="0"/>
              <a:t>TS – Nondependent Who Is Qualified Child For Earned Income Credit – NJ 1040 Dependent Section</a:t>
            </a:r>
          </a:p>
        </p:txBody>
      </p:sp>
      <p:pic>
        <p:nvPicPr>
          <p:cNvPr id="14"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17</a:t>
            </a:fld>
            <a:endParaRPr lang="en-US" dirty="0"/>
          </a:p>
        </p:txBody>
      </p:sp>
      <p:pic>
        <p:nvPicPr>
          <p:cNvPr id="10" name="Picture 9" descr="NJ TaxSlayer" title="NJ TaxSlayer"/>
          <p:cNvPicPr>
            <a:picLocks noChangeAspect="1"/>
          </p:cNvPicPr>
          <p:nvPr/>
        </p:nvPicPr>
        <p:blipFill>
          <a:blip r:embed="rId5" cstate="print"/>
          <a:stretch>
            <a:fillRect/>
          </a:stretch>
        </p:blipFill>
        <p:spPr>
          <a:xfrm>
            <a:off x="0" y="1066800"/>
            <a:ext cx="612648" cy="163373"/>
          </a:xfrm>
          <a:prstGeom prst="rect">
            <a:avLst/>
          </a:prstGeom>
        </p:spPr>
      </p:pic>
      <p:sp>
        <p:nvSpPr>
          <p:cNvPr id="15" name="TextBox 14"/>
          <p:cNvSpPr txBox="1"/>
          <p:nvPr/>
        </p:nvSpPr>
        <p:spPr>
          <a:xfrm>
            <a:off x="663879" y="5699343"/>
            <a:ext cx="8241441" cy="646331"/>
          </a:xfrm>
          <a:prstGeom prst="rect">
            <a:avLst/>
          </a:prstGeom>
          <a:solidFill>
            <a:schemeClr val="accent5">
              <a:lumMod val="75000"/>
            </a:schemeClr>
          </a:solidFill>
          <a:ln>
            <a:solidFill>
              <a:srgbClr val="002060"/>
            </a:solidFill>
          </a:ln>
        </p:spPr>
        <p:txBody>
          <a:bodyPr wrap="square" rtlCol="0">
            <a:spAutoFit/>
          </a:bodyPr>
          <a:lstStyle/>
          <a:p>
            <a:r>
              <a:rPr lang="en-US" b="1" dirty="0"/>
              <a:t>For a nondependent who is a qualified child for Earned Income Credit,</a:t>
            </a:r>
          </a:p>
          <a:p>
            <a:r>
              <a:rPr lang="en-US" b="1" dirty="0"/>
              <a:t>NJ Dependent Section shows name of child followed by ”(EIC ONLY)”</a:t>
            </a:r>
          </a:p>
        </p:txBody>
      </p:sp>
      <p:sp>
        <p:nvSpPr>
          <p:cNvPr id="16" name="Oval 4"/>
          <p:cNvSpPr>
            <a:spLocks noChangeArrowheads="1"/>
          </p:cNvSpPr>
          <p:nvPr/>
        </p:nvSpPr>
        <p:spPr bwMode="auto">
          <a:xfrm>
            <a:off x="7226301" y="3810001"/>
            <a:ext cx="3556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17" name="Oval 4"/>
          <p:cNvSpPr>
            <a:spLocks noChangeArrowheads="1"/>
          </p:cNvSpPr>
          <p:nvPr/>
        </p:nvSpPr>
        <p:spPr bwMode="auto">
          <a:xfrm>
            <a:off x="781426" y="5105400"/>
            <a:ext cx="3104774" cy="34304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8542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autoUpdateAnimBg="0"/>
      <p:bldP spid="17"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tle 1"/>
          <p:cNvSpPr>
            <a:spLocks noGrp="1"/>
          </p:cNvSpPr>
          <p:nvPr>
            <p:ph type="title"/>
          </p:nvPr>
        </p:nvSpPr>
        <p:spPr/>
        <p:txBody>
          <a:bodyPr/>
          <a:lstStyle/>
          <a:p>
            <a:r>
              <a:rPr lang="en-US" altLang="en-US" dirty="0"/>
              <a:t>NJ Earned Income Tax Credit (EITC)</a:t>
            </a:r>
          </a:p>
        </p:txBody>
      </p:sp>
      <p:sp>
        <p:nvSpPr>
          <p:cNvPr id="307203" name="Content Placeholder 2"/>
          <p:cNvSpPr>
            <a:spLocks noGrp="1"/>
          </p:cNvSpPr>
          <p:nvPr>
            <p:ph idx="1"/>
          </p:nvPr>
        </p:nvSpPr>
        <p:spPr/>
        <p:txBody>
          <a:bodyPr>
            <a:normAutofit/>
          </a:bodyPr>
          <a:lstStyle/>
          <a:p>
            <a:r>
              <a:rPr lang="en-US" altLang="en-US" dirty="0"/>
              <a:t> </a:t>
            </a:r>
            <a:r>
              <a:rPr lang="en-US" altLang="en-US" sz="2800" dirty="0"/>
              <a:t>Residents who are eligible &amp; file for Federal EIC may also apply for a NJ EITC</a:t>
            </a:r>
          </a:p>
          <a:p>
            <a:pPr lvl="1"/>
            <a:r>
              <a:rPr lang="en-US" altLang="en-US" dirty="0"/>
              <a:t> </a:t>
            </a:r>
            <a:r>
              <a:rPr lang="en-US" altLang="en-US" sz="2400" dirty="0"/>
              <a:t>Client may have Federal earned income, but no NJ earned income (e.g. – disability, third-party sick pay).  Still eligible for NJ EITC </a:t>
            </a:r>
          </a:p>
          <a:p>
            <a:r>
              <a:rPr lang="en-US" altLang="en-US" dirty="0"/>
              <a:t> </a:t>
            </a:r>
            <a:r>
              <a:rPr lang="en-US" altLang="en-US" sz="2800" dirty="0"/>
              <a:t>NJ EITC = 35% of Federal EIC </a:t>
            </a:r>
          </a:p>
          <a:p>
            <a:pPr lvl="1"/>
            <a:r>
              <a:rPr lang="en-US" altLang="en-US" dirty="0"/>
              <a:t> </a:t>
            </a:r>
            <a:r>
              <a:rPr lang="en-US" altLang="en-US" sz="2400" dirty="0"/>
              <a:t>TaxSlayer calculates automatically on NJ 1040 Line 51a</a:t>
            </a:r>
          </a:p>
          <a:p>
            <a:r>
              <a:rPr lang="en-US" altLang="en-US" dirty="0"/>
              <a:t> </a:t>
            </a:r>
            <a:r>
              <a:rPr lang="en-US" altLang="en-US" sz="2800" dirty="0"/>
              <a:t>Before issuing refund checks, NJ checking EITC claims carefully to reduce fraud </a:t>
            </a:r>
          </a:p>
        </p:txBody>
      </p:sp>
      <p:pic>
        <p:nvPicPr>
          <p:cNvPr id="9"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18</a:t>
            </a:fld>
            <a:endParaRPr lang="en-US" dirty="0"/>
          </a:p>
        </p:txBody>
      </p:sp>
      <p:pic>
        <p:nvPicPr>
          <p:cNvPr id="11" name="Picture 10" descr="NJ TaxSlayer" title="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4262239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itle 1"/>
          <p:cNvSpPr>
            <a:spLocks noGrp="1"/>
          </p:cNvSpPr>
          <p:nvPr>
            <p:ph type="title"/>
          </p:nvPr>
        </p:nvSpPr>
        <p:spPr/>
        <p:txBody>
          <a:bodyPr>
            <a:normAutofit fontScale="90000"/>
          </a:bodyPr>
          <a:lstStyle/>
          <a:p>
            <a:r>
              <a:rPr lang="en-US" altLang="en-US" dirty="0"/>
              <a:t>NJ Earned Income Tax Credit (EITC) Fraud Detection Measures</a:t>
            </a:r>
          </a:p>
        </p:txBody>
      </p:sp>
      <p:sp>
        <p:nvSpPr>
          <p:cNvPr id="309251" name="Content Placeholder 2"/>
          <p:cNvSpPr>
            <a:spLocks noGrp="1"/>
          </p:cNvSpPr>
          <p:nvPr>
            <p:ph idx="1"/>
          </p:nvPr>
        </p:nvSpPr>
        <p:spPr>
          <a:xfrm>
            <a:off x="609600" y="1524000"/>
            <a:ext cx="8077200" cy="4800600"/>
          </a:xfrm>
        </p:spPr>
        <p:txBody>
          <a:bodyPr>
            <a:normAutofit/>
          </a:bodyPr>
          <a:lstStyle/>
          <a:p>
            <a:r>
              <a:rPr lang="en-US" altLang="en-US" sz="2700" dirty="0"/>
              <a:t> NJ checks EITC claims carefully.  Frequently sends out requests for additional info</a:t>
            </a:r>
          </a:p>
          <a:p>
            <a:pPr lvl="1"/>
            <a:r>
              <a:rPr lang="en-US" altLang="en-US" sz="2400" dirty="0"/>
              <a:t> Federal tax account transcript – includes original Federal return, amended return, other IRS letters</a:t>
            </a:r>
          </a:p>
          <a:p>
            <a:pPr lvl="1"/>
            <a:r>
              <a:rPr lang="en-US" altLang="en-US" sz="2400" dirty="0"/>
              <a:t> SS cards for taxpayer and dependents - to track across years and geography</a:t>
            </a:r>
          </a:p>
          <a:p>
            <a:pPr lvl="1"/>
            <a:r>
              <a:rPr lang="en-US" altLang="en-US" sz="2400" dirty="0"/>
              <a:t> Birth certificate/guardianship documents for  kids</a:t>
            </a:r>
          </a:p>
          <a:p>
            <a:pPr lvl="1"/>
            <a:r>
              <a:rPr lang="en-US" altLang="en-US" sz="2400" dirty="0"/>
              <a:t> May definitely delay refunds</a:t>
            </a:r>
          </a:p>
          <a:p>
            <a:r>
              <a:rPr lang="en-US" altLang="en-US" sz="2700" dirty="0"/>
              <a:t> Also sends out requests to explain differences between Federal and NJ pension amounts</a:t>
            </a:r>
          </a:p>
          <a:p>
            <a:pPr lvl="1"/>
            <a:r>
              <a:rPr lang="en-US" altLang="en-US" sz="2400" dirty="0"/>
              <a:t> Military pensions, 3-year rule, etc.</a:t>
            </a:r>
          </a:p>
          <a:p>
            <a:endParaRPr lang="en-US" altLang="en-US" dirty="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19</a:t>
            </a:fld>
            <a:endParaRPr lang="en-US" dirty="0"/>
          </a:p>
        </p:txBody>
      </p:sp>
    </p:spTree>
    <p:extLst>
      <p:ext uri="{BB962C8B-B14F-4D97-AF65-F5344CB8AC3E}">
        <p14:creationId xmlns:p14="http://schemas.microsoft.com/office/powerpoint/2010/main" val="2911170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5810" name="Rectangle 2"/>
          <p:cNvSpPr>
            <a:spLocks noGrp="1" noChangeArrowheads="1"/>
          </p:cNvSpPr>
          <p:nvPr>
            <p:ph type="title"/>
          </p:nvPr>
        </p:nvSpPr>
        <p:spPr/>
        <p:txBody>
          <a:bodyPr>
            <a:normAutofit fontScale="90000"/>
          </a:bodyPr>
          <a:lstStyle/>
          <a:p>
            <a:r>
              <a:rPr lang="en-US" altLang="en-US" dirty="0"/>
              <a:t>EIC – </a:t>
            </a:r>
            <a:br>
              <a:rPr lang="en-US" altLang="en-US" dirty="0"/>
            </a:br>
            <a:r>
              <a:rPr lang="en-US" altLang="en-US" dirty="0"/>
              <a:t>General Eligibility Requirements</a:t>
            </a:r>
          </a:p>
        </p:txBody>
      </p:sp>
      <p:sp>
        <p:nvSpPr>
          <p:cNvPr id="1015811" name="Rectangle 3"/>
          <p:cNvSpPr>
            <a:spLocks noGrp="1" noChangeArrowheads="1"/>
          </p:cNvSpPr>
          <p:nvPr>
            <p:ph idx="1"/>
          </p:nvPr>
        </p:nvSpPr>
        <p:spPr/>
        <p:txBody>
          <a:bodyPr>
            <a:normAutofit lnSpcReduction="10000"/>
          </a:bodyPr>
          <a:lstStyle/>
          <a:p>
            <a:r>
              <a:rPr lang="en-US" altLang="en-US" dirty="0"/>
              <a:t> </a:t>
            </a:r>
            <a:r>
              <a:rPr lang="en-US" altLang="en-US" sz="2800" dirty="0"/>
              <a:t>Must have earned income</a:t>
            </a:r>
          </a:p>
          <a:p>
            <a:r>
              <a:rPr lang="en-US" altLang="en-US" sz="2800" dirty="0"/>
              <a:t> Most common sources are: </a:t>
            </a:r>
          </a:p>
          <a:p>
            <a:pPr lvl="1"/>
            <a:r>
              <a:rPr lang="en-US" altLang="en-US" dirty="0"/>
              <a:t> </a:t>
            </a:r>
            <a:r>
              <a:rPr lang="en-US" altLang="en-US" sz="2400" dirty="0"/>
              <a:t>Wages, salaries &amp; tips</a:t>
            </a:r>
          </a:p>
          <a:p>
            <a:pPr lvl="1"/>
            <a:r>
              <a:rPr lang="en-US" altLang="en-US" sz="2400" dirty="0"/>
              <a:t> Disability benefits received prior to minimum company retirement age</a:t>
            </a:r>
          </a:p>
          <a:p>
            <a:pPr lvl="1"/>
            <a:r>
              <a:rPr lang="en-US" altLang="en-US" sz="2400" dirty="0"/>
              <a:t> Self-employment income</a:t>
            </a:r>
          </a:p>
          <a:p>
            <a:pPr lvl="1"/>
            <a:r>
              <a:rPr lang="en-US" altLang="en-US" sz="2400" dirty="0"/>
              <a:t> Household employee income</a:t>
            </a:r>
          </a:p>
          <a:p>
            <a:pPr lvl="1"/>
            <a:r>
              <a:rPr lang="en-US" altLang="en-US" sz="2400" dirty="0"/>
              <a:t> (full list in Pub 4012 Tab I) </a:t>
            </a:r>
          </a:p>
          <a:p>
            <a:r>
              <a:rPr lang="en-US" altLang="en-US" dirty="0"/>
              <a:t> </a:t>
            </a:r>
            <a:r>
              <a:rPr lang="en-US" altLang="en-US" sz="2800" dirty="0"/>
              <a:t>Taxpayer &amp; children must have SS #s valid for employment</a:t>
            </a:r>
          </a:p>
          <a:p>
            <a:endParaRPr lang="en-US" altLang="en-US" dirty="0"/>
          </a:p>
          <a:p>
            <a:pPr lvl="1"/>
            <a:endParaRPr lang="en-US" altLang="en-US" dirty="0"/>
          </a:p>
        </p:txBody>
      </p:sp>
      <p:sp>
        <p:nvSpPr>
          <p:cNvPr id="6" name="TextBox 5" descr="NJ Pub Ref" title="NJ Pub Ref"/>
          <p:cNvSpPr txBox="1"/>
          <p:nvPr/>
        </p:nvSpPr>
        <p:spPr>
          <a:xfrm>
            <a:off x="7208321" y="58579"/>
            <a:ext cx="1560812" cy="246221"/>
          </a:xfrm>
          <a:prstGeom prst="rect">
            <a:avLst/>
          </a:prstGeom>
          <a:noFill/>
        </p:spPr>
        <p:txBody>
          <a:bodyPr wrap="none" tIns="0" bIns="0" rtlCol="0">
            <a:spAutoFit/>
          </a:bodyPr>
          <a:lstStyle/>
          <a:p>
            <a:pPr algn="r"/>
            <a:r>
              <a:rPr lang="en-US" sz="1600" dirty="0"/>
              <a:t>Pub 4012 Tab I</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dirty="0"/>
          </a:p>
        </p:txBody>
      </p:sp>
    </p:spTree>
    <p:extLst>
      <p:ext uri="{BB962C8B-B14F-4D97-AF65-F5344CB8AC3E}">
        <p14:creationId xmlns:p14="http://schemas.microsoft.com/office/powerpoint/2010/main" val="351793672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12648" y="1574801"/>
            <a:ext cx="7579373" cy="4322634"/>
          </a:xfrm>
          <a:prstGeom prst="rect">
            <a:avLst/>
          </a:prstGeom>
        </p:spPr>
      </p:pic>
      <p:sp>
        <p:nvSpPr>
          <p:cNvPr id="1036291" name="Title 1"/>
          <p:cNvSpPr>
            <a:spLocks noGrp="1"/>
          </p:cNvSpPr>
          <p:nvPr>
            <p:ph type="title"/>
          </p:nvPr>
        </p:nvSpPr>
        <p:spPr>
          <a:xfrm>
            <a:off x="685800" y="277813"/>
            <a:ext cx="8001000" cy="1143000"/>
          </a:xfrm>
        </p:spPr>
        <p:txBody>
          <a:bodyPr>
            <a:normAutofit fontScale="90000"/>
          </a:bodyPr>
          <a:lstStyle/>
          <a:p>
            <a:r>
              <a:rPr lang="en-US" altLang="en-US" dirty="0"/>
              <a:t>TS – Earned Income Tax Credit - NJ 1040 Line 51</a:t>
            </a:r>
          </a:p>
        </p:txBody>
      </p:sp>
      <p:sp>
        <p:nvSpPr>
          <p:cNvPr id="13" name="Oval 12"/>
          <p:cNvSpPr>
            <a:spLocks noChangeArrowheads="1"/>
          </p:cNvSpPr>
          <p:nvPr/>
        </p:nvSpPr>
        <p:spPr bwMode="auto">
          <a:xfrm>
            <a:off x="7503090" y="5235878"/>
            <a:ext cx="688932" cy="33820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pic>
        <p:nvPicPr>
          <p:cNvPr id="14"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20</a:t>
            </a:fld>
            <a:endParaRPr lang="en-US" dirty="0"/>
          </a:p>
        </p:txBody>
      </p:sp>
      <p:pic>
        <p:nvPicPr>
          <p:cNvPr id="10" name="Picture 9" descr="NJ TaxSlayer" title="NJ TaxSlayer"/>
          <p:cNvPicPr>
            <a:picLocks noChangeAspect="1"/>
          </p:cNvPicPr>
          <p:nvPr/>
        </p:nvPicPr>
        <p:blipFill>
          <a:blip r:embed="rId5" cstate="print"/>
          <a:stretch>
            <a:fillRect/>
          </a:stretch>
        </p:blipFill>
        <p:spPr>
          <a:xfrm>
            <a:off x="0" y="1066800"/>
            <a:ext cx="612648" cy="163373"/>
          </a:xfrm>
          <a:prstGeom prst="rect">
            <a:avLst/>
          </a:prstGeom>
        </p:spPr>
      </p:pic>
    </p:spTree>
    <p:extLst>
      <p:ext uri="{BB962C8B-B14F-4D97-AF65-F5344CB8AC3E}">
        <p14:creationId xmlns:p14="http://schemas.microsoft.com/office/powerpoint/2010/main" val="21223722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7858" name="Rectangle 2"/>
          <p:cNvSpPr>
            <a:spLocks noGrp="1" noChangeArrowheads="1"/>
          </p:cNvSpPr>
          <p:nvPr>
            <p:ph type="title"/>
          </p:nvPr>
        </p:nvSpPr>
        <p:spPr/>
        <p:txBody>
          <a:bodyPr>
            <a:normAutofit fontScale="90000"/>
          </a:bodyPr>
          <a:lstStyle/>
          <a:p>
            <a:r>
              <a:rPr lang="en-US" altLang="en-US" dirty="0"/>
              <a:t>EIC – General Eligibility Requirements</a:t>
            </a:r>
            <a:endParaRPr lang="en-US" altLang="en-US" sz="2400" dirty="0"/>
          </a:p>
        </p:txBody>
      </p:sp>
      <p:sp>
        <p:nvSpPr>
          <p:cNvPr id="1637379" name="Rectangle 3"/>
          <p:cNvSpPr>
            <a:spLocks noGrp="1" noChangeArrowheads="1"/>
          </p:cNvSpPr>
          <p:nvPr>
            <p:ph idx="1"/>
          </p:nvPr>
        </p:nvSpPr>
        <p:spPr>
          <a:xfrm>
            <a:off x="609600" y="1524000"/>
            <a:ext cx="8534400" cy="4953000"/>
          </a:xfrm>
        </p:spPr>
        <p:txBody>
          <a:bodyPr>
            <a:normAutofit fontScale="85000" lnSpcReduction="20000"/>
          </a:bodyPr>
          <a:lstStyle/>
          <a:p>
            <a:pPr>
              <a:defRPr/>
            </a:pPr>
            <a:r>
              <a:rPr lang="en-US" dirty="0"/>
              <a:t> Not filing MFS</a:t>
            </a:r>
          </a:p>
          <a:p>
            <a:pPr>
              <a:defRPr/>
            </a:pPr>
            <a:r>
              <a:rPr lang="en-US" dirty="0"/>
              <a:t> Citizen or resident alien all year</a:t>
            </a:r>
          </a:p>
          <a:p>
            <a:pPr>
              <a:defRPr/>
            </a:pPr>
            <a:r>
              <a:rPr lang="en-US" dirty="0"/>
              <a:t> Investment income must be &lt;/= $3,400 </a:t>
            </a:r>
            <a:r>
              <a:rPr lang="en-US" dirty="0">
                <a:solidFill>
                  <a:srgbClr val="FF0000"/>
                </a:solidFill>
              </a:rPr>
              <a:t>($3,450 for 2017)</a:t>
            </a:r>
          </a:p>
          <a:p>
            <a:pPr>
              <a:defRPr/>
            </a:pPr>
            <a:r>
              <a:rPr lang="en-US" dirty="0"/>
              <a:t> Cannot be qualifying child of another person</a:t>
            </a:r>
          </a:p>
          <a:p>
            <a:pPr>
              <a:defRPr/>
            </a:pPr>
            <a:r>
              <a:rPr lang="en-US" dirty="0"/>
              <a:t> Under specific AGI &amp; earned income limitations for 2016/</a:t>
            </a:r>
            <a:r>
              <a:rPr lang="en-US" dirty="0">
                <a:solidFill>
                  <a:srgbClr val="FF0000"/>
                </a:solidFill>
              </a:rPr>
              <a:t>2017</a:t>
            </a:r>
            <a:endParaRPr lang="en-US" dirty="0"/>
          </a:p>
          <a:p>
            <a:pPr lvl="1">
              <a:defRPr/>
            </a:pPr>
            <a:r>
              <a:rPr lang="en-US" dirty="0"/>
              <a:t> $47,747($53,267 MFJ)–3 or more qualifying children </a:t>
            </a:r>
            <a:r>
              <a:rPr lang="en-US" dirty="0">
                <a:solidFill>
                  <a:srgbClr val="FF0000"/>
                </a:solidFill>
              </a:rPr>
              <a:t>($48,340/$53,930)</a:t>
            </a:r>
            <a:r>
              <a:rPr lang="en-US" dirty="0"/>
              <a:t> </a:t>
            </a:r>
          </a:p>
          <a:p>
            <a:pPr lvl="1">
              <a:defRPr/>
            </a:pPr>
            <a:r>
              <a:rPr lang="en-US" dirty="0"/>
              <a:t>  $44,454($49,974 MFJ)-2 qualifying children </a:t>
            </a:r>
            <a:r>
              <a:rPr lang="en-US" dirty="0">
                <a:solidFill>
                  <a:srgbClr val="FF0000"/>
                </a:solidFill>
              </a:rPr>
              <a:t>($45,007/$50,597)</a:t>
            </a:r>
            <a:endParaRPr lang="en-US" dirty="0"/>
          </a:p>
          <a:p>
            <a:pPr lvl="1">
              <a:defRPr/>
            </a:pPr>
            <a:r>
              <a:rPr lang="en-US" dirty="0"/>
              <a:t>  $39,131($44,651 MFJ)-1 qualifying child </a:t>
            </a:r>
            <a:r>
              <a:rPr lang="en-US" dirty="0">
                <a:solidFill>
                  <a:srgbClr val="FF0000"/>
                </a:solidFill>
              </a:rPr>
              <a:t>($39,617/$45,207)</a:t>
            </a:r>
            <a:endParaRPr lang="en-US" dirty="0"/>
          </a:p>
          <a:p>
            <a:pPr lvl="1">
              <a:defRPr/>
            </a:pPr>
            <a:r>
              <a:rPr lang="en-US" dirty="0"/>
              <a:t>  $14,820($20,330 MFJ)-no qualifying child </a:t>
            </a:r>
            <a:r>
              <a:rPr lang="en-US" dirty="0">
                <a:solidFill>
                  <a:srgbClr val="FF0000"/>
                </a:solidFill>
              </a:rPr>
              <a:t>($15,010/$20,600)</a:t>
            </a:r>
            <a:endParaRPr lang="en-US" dirty="0"/>
          </a:p>
          <a:p>
            <a:pPr marL="400050" lvl="1" indent="0">
              <a:buFont typeface="Wingdings" panose="05000000000000000000" pitchFamily="2" charset="2"/>
              <a:buNone/>
              <a:defRPr/>
            </a:pPr>
            <a:endParaRPr lang="en-US" dirty="0"/>
          </a:p>
        </p:txBody>
      </p:sp>
      <p:sp>
        <p:nvSpPr>
          <p:cNvPr id="5" name="TextBox 4"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6" name="TextBox 5" descr="NJ Pub Ref" title="NJ Pub Ref"/>
          <p:cNvSpPr txBox="1"/>
          <p:nvPr/>
        </p:nvSpPr>
        <p:spPr>
          <a:xfrm>
            <a:off x="7208321" y="58579"/>
            <a:ext cx="1560812" cy="246221"/>
          </a:xfrm>
          <a:prstGeom prst="rect">
            <a:avLst/>
          </a:prstGeom>
          <a:noFill/>
        </p:spPr>
        <p:txBody>
          <a:bodyPr wrap="none" tIns="0" bIns="0" rtlCol="0">
            <a:spAutoFit/>
          </a:bodyPr>
          <a:lstStyle/>
          <a:p>
            <a:pPr algn="r"/>
            <a:r>
              <a:rPr lang="en-US" sz="1600" dirty="0"/>
              <a:t>Pub 4012 Tab I</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spTree>
    <p:extLst>
      <p:ext uri="{BB962C8B-B14F-4D97-AF65-F5344CB8AC3E}">
        <p14:creationId xmlns:p14="http://schemas.microsoft.com/office/powerpoint/2010/main" val="11169969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9906" name="Rectangle 2"/>
          <p:cNvSpPr>
            <a:spLocks noGrp="1" noChangeArrowheads="1"/>
          </p:cNvSpPr>
          <p:nvPr>
            <p:ph type="title"/>
          </p:nvPr>
        </p:nvSpPr>
        <p:spPr/>
        <p:txBody>
          <a:bodyPr>
            <a:normAutofit fontScale="90000"/>
          </a:bodyPr>
          <a:lstStyle/>
          <a:p>
            <a:r>
              <a:rPr lang="en-US" altLang="en-US" dirty="0"/>
              <a:t>EIC – Additional Requirements With </a:t>
            </a:r>
            <a:br>
              <a:rPr lang="en-US" altLang="en-US" dirty="0"/>
            </a:br>
            <a:r>
              <a:rPr lang="en-US" altLang="en-US" dirty="0"/>
              <a:t>No Qualifying Child</a:t>
            </a:r>
          </a:p>
        </p:txBody>
      </p:sp>
      <p:sp>
        <p:nvSpPr>
          <p:cNvPr id="1019907" name="Rectangle 3"/>
          <p:cNvSpPr>
            <a:spLocks noGrp="1" noChangeArrowheads="1"/>
          </p:cNvSpPr>
          <p:nvPr>
            <p:ph idx="1"/>
          </p:nvPr>
        </p:nvSpPr>
        <p:spPr/>
        <p:txBody>
          <a:bodyPr/>
          <a:lstStyle/>
          <a:p>
            <a:r>
              <a:rPr lang="en-US" altLang="en-US" dirty="0"/>
              <a:t> </a:t>
            </a:r>
            <a:r>
              <a:rPr lang="en-US" altLang="en-US" sz="3000" dirty="0"/>
              <a:t>At least 25 but under 65 as of 12/31</a:t>
            </a:r>
          </a:p>
          <a:p>
            <a:r>
              <a:rPr lang="en-US" altLang="en-US" sz="3000" dirty="0"/>
              <a:t> Cannot be the dependent or qualifying child of another person</a:t>
            </a:r>
          </a:p>
          <a:p>
            <a:r>
              <a:rPr lang="en-US" altLang="en-US" sz="3000" dirty="0"/>
              <a:t> Lived in US more than half the year</a:t>
            </a:r>
          </a:p>
          <a:p>
            <a:endParaRPr lang="en-US" altLang="en-US" dirty="0"/>
          </a:p>
          <a:p>
            <a:endParaRPr lang="en-US" altLang="en-US" dirty="0"/>
          </a:p>
          <a:p>
            <a:endParaRPr lang="en-US" altLang="en-US" dirty="0"/>
          </a:p>
        </p:txBody>
      </p:sp>
      <p:sp>
        <p:nvSpPr>
          <p:cNvPr id="5" name="TextBox 4" descr="NJ Pub Ref" title="NJ Pub Ref"/>
          <p:cNvSpPr txBox="1"/>
          <p:nvPr/>
        </p:nvSpPr>
        <p:spPr>
          <a:xfrm>
            <a:off x="7208321" y="58579"/>
            <a:ext cx="1560812" cy="246221"/>
          </a:xfrm>
          <a:prstGeom prst="rect">
            <a:avLst/>
          </a:prstGeom>
          <a:noFill/>
        </p:spPr>
        <p:txBody>
          <a:bodyPr wrap="none" tIns="0" bIns="0" rtlCol="0">
            <a:spAutoFit/>
          </a:bodyPr>
          <a:lstStyle/>
          <a:p>
            <a:pPr algn="r"/>
            <a:r>
              <a:rPr lang="en-US" sz="1600" dirty="0"/>
              <a:t>Pub 4012 Tab I</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spTree>
    <p:extLst>
      <p:ext uri="{BB962C8B-B14F-4D97-AF65-F5344CB8AC3E}">
        <p14:creationId xmlns:p14="http://schemas.microsoft.com/office/powerpoint/2010/main" val="126864405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1954" name="Rectangle 2"/>
          <p:cNvSpPr>
            <a:spLocks noGrp="1" noChangeArrowheads="1"/>
          </p:cNvSpPr>
          <p:nvPr>
            <p:ph type="title"/>
          </p:nvPr>
        </p:nvSpPr>
        <p:spPr>
          <a:xfrm>
            <a:off x="685800" y="152400"/>
            <a:ext cx="8001000" cy="1268413"/>
          </a:xfrm>
        </p:spPr>
        <p:txBody>
          <a:bodyPr>
            <a:normAutofit fontScale="90000"/>
          </a:bodyPr>
          <a:lstStyle/>
          <a:p>
            <a:r>
              <a:rPr lang="en-US" altLang="en-US" dirty="0"/>
              <a:t>EIC – Additional Requirements With Qualifying Child</a:t>
            </a:r>
            <a:endParaRPr lang="en-US" altLang="en-US" sz="2400" dirty="0"/>
          </a:p>
        </p:txBody>
      </p:sp>
      <p:sp>
        <p:nvSpPr>
          <p:cNvPr id="1021955" name="Rectangle 3"/>
          <p:cNvSpPr>
            <a:spLocks noGrp="1" noChangeArrowheads="1"/>
          </p:cNvSpPr>
          <p:nvPr>
            <p:ph idx="1"/>
          </p:nvPr>
        </p:nvSpPr>
        <p:spPr>
          <a:xfrm>
            <a:off x="685800" y="1524000"/>
            <a:ext cx="8001000" cy="4800600"/>
          </a:xfrm>
        </p:spPr>
        <p:txBody>
          <a:bodyPr>
            <a:normAutofit lnSpcReduction="10000"/>
          </a:bodyPr>
          <a:lstStyle/>
          <a:p>
            <a:r>
              <a:rPr lang="en-US" altLang="en-US" sz="2800" dirty="0"/>
              <a:t> Child meets qualifying relationship requirements</a:t>
            </a:r>
          </a:p>
          <a:p>
            <a:r>
              <a:rPr lang="en-US" altLang="en-US" sz="2800" dirty="0"/>
              <a:t> Child must have SS # valid for employment </a:t>
            </a:r>
          </a:p>
          <a:p>
            <a:r>
              <a:rPr lang="en-US" altLang="en-US" sz="2800" dirty="0"/>
              <a:t> Child under 19, OR under 24 &amp; full-time student &amp; younger than taxpayer, OR any age &amp; permanently &amp; totally disabled</a:t>
            </a:r>
          </a:p>
          <a:p>
            <a:r>
              <a:rPr lang="en-US" altLang="en-US" sz="2800" dirty="0"/>
              <a:t> Child did not file a joint return</a:t>
            </a:r>
          </a:p>
          <a:p>
            <a:r>
              <a:rPr lang="en-US" altLang="en-US" sz="2800" dirty="0"/>
              <a:t> Child lived with taxpayer over half the year</a:t>
            </a:r>
          </a:p>
          <a:p>
            <a:r>
              <a:rPr lang="en-US" altLang="en-US" sz="2800" dirty="0"/>
              <a:t> Child is unmarried BUT see Pub 17 for exceptions</a:t>
            </a:r>
          </a:p>
          <a:p>
            <a:r>
              <a:rPr lang="en-US" altLang="en-US" sz="2800" b="1" dirty="0"/>
              <a:t> Qualifying Child </a:t>
            </a:r>
            <a:r>
              <a:rPr lang="en-US" altLang="en-US" sz="2800" b="1" u="sng" dirty="0"/>
              <a:t>does NOT have to be a dependent</a:t>
            </a:r>
            <a:endParaRPr lang="en-US" altLang="en-US" sz="2800" b="1" dirty="0"/>
          </a:p>
        </p:txBody>
      </p:sp>
      <p:sp>
        <p:nvSpPr>
          <p:cNvPr id="5" name="TextBox 4" descr="NJ Pub Ref" title="NJ Pub Ref"/>
          <p:cNvSpPr txBox="1"/>
          <p:nvPr/>
        </p:nvSpPr>
        <p:spPr>
          <a:xfrm>
            <a:off x="7208321" y="58579"/>
            <a:ext cx="1560812" cy="246221"/>
          </a:xfrm>
          <a:prstGeom prst="rect">
            <a:avLst/>
          </a:prstGeom>
          <a:noFill/>
        </p:spPr>
        <p:txBody>
          <a:bodyPr wrap="none" tIns="0" bIns="0" rtlCol="0">
            <a:spAutoFit/>
          </a:bodyPr>
          <a:lstStyle/>
          <a:p>
            <a:pPr algn="r"/>
            <a:r>
              <a:rPr lang="en-US" sz="1600" dirty="0"/>
              <a:t>Pub 4012 Tab I</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dirty="0"/>
          </a:p>
        </p:txBody>
      </p:sp>
    </p:spTree>
    <p:extLst>
      <p:ext uri="{BB962C8B-B14F-4D97-AF65-F5344CB8AC3E}">
        <p14:creationId xmlns:p14="http://schemas.microsoft.com/office/powerpoint/2010/main" val="374599139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1954" name="Rectangle 2"/>
          <p:cNvSpPr>
            <a:spLocks noGrp="1" noChangeArrowheads="1"/>
          </p:cNvSpPr>
          <p:nvPr>
            <p:ph type="title"/>
          </p:nvPr>
        </p:nvSpPr>
        <p:spPr>
          <a:xfrm>
            <a:off x="685799" y="152400"/>
            <a:ext cx="8328185" cy="1268413"/>
          </a:xfrm>
        </p:spPr>
        <p:txBody>
          <a:bodyPr>
            <a:normAutofit fontScale="90000"/>
          </a:bodyPr>
          <a:lstStyle/>
          <a:p>
            <a:r>
              <a:rPr lang="en-US" altLang="en-US" dirty="0"/>
              <a:t>EIC – Qualifying Child of More than One Person</a:t>
            </a:r>
            <a:endParaRPr lang="en-US" altLang="en-US" sz="2400" dirty="0"/>
          </a:p>
        </p:txBody>
      </p:sp>
      <p:sp>
        <p:nvSpPr>
          <p:cNvPr id="1021955" name="Rectangle 3"/>
          <p:cNvSpPr>
            <a:spLocks noGrp="1" noChangeArrowheads="1"/>
          </p:cNvSpPr>
          <p:nvPr>
            <p:ph idx="1"/>
          </p:nvPr>
        </p:nvSpPr>
        <p:spPr>
          <a:xfrm>
            <a:off x="685800" y="1524000"/>
            <a:ext cx="8001000" cy="4876800"/>
          </a:xfrm>
        </p:spPr>
        <p:txBody>
          <a:bodyPr>
            <a:normAutofit fontScale="70000" lnSpcReduction="20000"/>
          </a:bodyPr>
          <a:lstStyle/>
          <a:p>
            <a:r>
              <a:rPr lang="en-US" altLang="en-US" sz="2800" dirty="0"/>
              <a:t> If child meets conditions to be qualifying child of more than one person, only one person can claim child.  Taxpayers can choose which person will claim the child</a:t>
            </a:r>
          </a:p>
          <a:p>
            <a:r>
              <a:rPr lang="en-US" altLang="en-US" sz="2800" dirty="0"/>
              <a:t> If multiple people claim same child, Tie-Breaker Rules applied for who can claim (in order):</a:t>
            </a:r>
          </a:p>
          <a:p>
            <a:pPr lvl="1"/>
            <a:r>
              <a:rPr lang="en-US" altLang="en-US" sz="2500" dirty="0"/>
              <a:t> Parent</a:t>
            </a:r>
          </a:p>
          <a:p>
            <a:pPr lvl="1"/>
            <a:r>
              <a:rPr lang="en-US" altLang="en-US" sz="2500" dirty="0"/>
              <a:t> </a:t>
            </a:r>
            <a:r>
              <a:rPr lang="en-US" altLang="en-US" sz="2800" dirty="0"/>
              <a:t>Parent with whom child lived longest</a:t>
            </a:r>
          </a:p>
          <a:p>
            <a:pPr lvl="1"/>
            <a:r>
              <a:rPr lang="en-US" altLang="en-US" sz="2800" dirty="0"/>
              <a:t> Parent with highest AGI (if child lived with each parent for same amount of time)</a:t>
            </a:r>
          </a:p>
          <a:p>
            <a:pPr lvl="1"/>
            <a:r>
              <a:rPr lang="en-US" altLang="en-US" sz="2800" dirty="0"/>
              <a:t> If no one is the parent, person with highest AGI</a:t>
            </a:r>
          </a:p>
          <a:p>
            <a:pPr lvl="1"/>
            <a:r>
              <a:rPr lang="en-US" altLang="en-US" sz="2800" dirty="0"/>
              <a:t> If a parent can claim child as a qualifying child but no parent does so, child is treated as qualifying child of person with highest AGI, but only if that person’s AGI is higher than the highest AGI of any of the child’s parents who can claim the child</a:t>
            </a:r>
          </a:p>
          <a:p>
            <a:r>
              <a:rPr lang="en-US" altLang="en-US" sz="2800" dirty="0"/>
              <a:t> If qualifying child is claimed by someone else, taxpayer may now claim EIC without a child (if other requirements are met) – </a:t>
            </a:r>
            <a:r>
              <a:rPr lang="en-US" altLang="en-US" sz="2800" dirty="0">
                <a:solidFill>
                  <a:srgbClr val="FF0000"/>
                </a:solidFill>
              </a:rPr>
              <a:t>New ruling for 2017</a:t>
            </a:r>
            <a:endParaRPr lang="en-US" altLang="en-US" sz="2800" dirty="0"/>
          </a:p>
        </p:txBody>
      </p:sp>
      <p:sp>
        <p:nvSpPr>
          <p:cNvPr id="5" name="TextBox 4" descr="NJ Pub Ref" title="NJ Pub Ref"/>
          <p:cNvSpPr txBox="1"/>
          <p:nvPr/>
        </p:nvSpPr>
        <p:spPr>
          <a:xfrm>
            <a:off x="7208321" y="58579"/>
            <a:ext cx="1560812" cy="246221"/>
          </a:xfrm>
          <a:prstGeom prst="rect">
            <a:avLst/>
          </a:prstGeom>
          <a:noFill/>
        </p:spPr>
        <p:txBody>
          <a:bodyPr wrap="none" tIns="0" bIns="0" rtlCol="0">
            <a:spAutoFit/>
          </a:bodyPr>
          <a:lstStyle/>
          <a:p>
            <a:pPr algn="r"/>
            <a:r>
              <a:rPr lang="en-US" sz="1600" dirty="0"/>
              <a:t>Pub 4012 Tab I</a:t>
            </a: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dirty="0"/>
          </a:p>
        </p:txBody>
      </p:sp>
      <p:sp>
        <p:nvSpPr>
          <p:cNvPr id="6" name="TextBox 5"/>
          <p:cNvSpPr txBox="1"/>
          <p:nvPr/>
        </p:nvSpPr>
        <p:spPr>
          <a:xfrm>
            <a:off x="130015" y="6112947"/>
            <a:ext cx="8883970" cy="369332"/>
          </a:xfrm>
          <a:prstGeom prst="rect">
            <a:avLst/>
          </a:prstGeom>
          <a:noFill/>
        </p:spPr>
        <p:txBody>
          <a:bodyPr wrap="none" rtlCol="0">
            <a:spAutoFit/>
          </a:bodyPr>
          <a:lstStyle/>
          <a:p>
            <a:r>
              <a:rPr lang="en-US" altLang="en-US" dirty="0">
                <a:solidFill>
                  <a:srgbClr val="FF0000"/>
                </a:solidFill>
              </a:rPr>
              <a:t>NOTE:  TaxAide counselor will never invoke Tie-Breaker Rules; that’s an IRS function</a:t>
            </a:r>
            <a:endParaRPr lang="en-US" dirty="0"/>
          </a:p>
        </p:txBody>
      </p:sp>
    </p:spTree>
    <p:extLst>
      <p:ext uri="{BB962C8B-B14F-4D97-AF65-F5344CB8AC3E}">
        <p14:creationId xmlns:p14="http://schemas.microsoft.com/office/powerpoint/2010/main" val="61083368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050" name="Rectangle 2"/>
          <p:cNvSpPr>
            <a:spLocks noGrp="1" noChangeArrowheads="1"/>
          </p:cNvSpPr>
          <p:nvPr>
            <p:ph type="title"/>
          </p:nvPr>
        </p:nvSpPr>
        <p:spPr/>
        <p:txBody>
          <a:bodyPr/>
          <a:lstStyle/>
          <a:p>
            <a:r>
              <a:rPr lang="en-US" altLang="en-US" dirty="0"/>
              <a:t>How EIC Is Determined</a:t>
            </a:r>
          </a:p>
        </p:txBody>
      </p:sp>
      <p:sp>
        <p:nvSpPr>
          <p:cNvPr id="1026051" name="Rectangle 3"/>
          <p:cNvSpPr>
            <a:spLocks noGrp="1" noChangeArrowheads="1"/>
          </p:cNvSpPr>
          <p:nvPr>
            <p:ph idx="1"/>
          </p:nvPr>
        </p:nvSpPr>
        <p:spPr/>
        <p:txBody>
          <a:bodyPr>
            <a:normAutofit fontScale="92500"/>
          </a:bodyPr>
          <a:lstStyle/>
          <a:p>
            <a:r>
              <a:rPr lang="en-US" altLang="en-US" dirty="0"/>
              <a:t> Amount of EIC based on:</a:t>
            </a:r>
          </a:p>
          <a:p>
            <a:pPr lvl="1"/>
            <a:r>
              <a:rPr lang="en-US" altLang="en-US" dirty="0"/>
              <a:t> Filing status</a:t>
            </a:r>
          </a:p>
          <a:p>
            <a:pPr lvl="1"/>
            <a:r>
              <a:rPr lang="en-US" altLang="en-US" dirty="0"/>
              <a:t> Number of qualifying children (0, 1, 2, 3)</a:t>
            </a:r>
          </a:p>
          <a:p>
            <a:pPr lvl="1"/>
            <a:r>
              <a:rPr lang="en-US" altLang="en-US" dirty="0"/>
              <a:t> Higher of earned income or AGI</a:t>
            </a:r>
          </a:p>
          <a:p>
            <a:r>
              <a:rPr lang="en-US" altLang="en-US" dirty="0"/>
              <a:t> TaxSlayer determines EIC based on information entered in Filing Status, Personal Information, Dependent Information, and Income sections</a:t>
            </a:r>
          </a:p>
          <a:p>
            <a:pPr lvl="1"/>
            <a:r>
              <a:rPr lang="en-US" altLang="en-US" dirty="0"/>
              <a:t> Some additional data needed, so TaxSlayer inserts EIC Checklist in e-File section after return is completed.  Answer questions not already populated </a:t>
            </a:r>
          </a:p>
          <a:p>
            <a:pPr lvl="1"/>
            <a:endParaRPr lang="en-US" altLang="en-US" dirty="0"/>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dirty="0"/>
          </a:p>
        </p:txBody>
      </p:sp>
      <p:pic>
        <p:nvPicPr>
          <p:cNvPr id="7" name="Picture 6"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29343173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050" name="Rectangle 2"/>
          <p:cNvSpPr>
            <a:spLocks noGrp="1" noChangeArrowheads="1"/>
          </p:cNvSpPr>
          <p:nvPr>
            <p:ph type="title"/>
          </p:nvPr>
        </p:nvSpPr>
        <p:spPr/>
        <p:txBody>
          <a:bodyPr>
            <a:normAutofit/>
          </a:bodyPr>
          <a:lstStyle/>
          <a:p>
            <a:r>
              <a:rPr lang="en-US" altLang="en-US" dirty="0"/>
              <a:t>EIC Checklist – Form 8867</a:t>
            </a:r>
            <a:br>
              <a:rPr lang="en-US" altLang="en-US" dirty="0"/>
            </a:br>
            <a:r>
              <a:rPr lang="en-US" altLang="en-US" sz="2200" dirty="0">
                <a:solidFill>
                  <a:srgbClr val="0070C0"/>
                </a:solidFill>
              </a:rPr>
              <a:t>e-File Section \ EIC Checklist</a:t>
            </a:r>
            <a:endParaRPr lang="en-US" altLang="en-US" sz="2200" b="0" dirty="0">
              <a:solidFill>
                <a:srgbClr val="0070C0"/>
              </a:solidFill>
            </a:endParaRP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dirty="0"/>
          </a:p>
        </p:txBody>
      </p:sp>
      <p:pic>
        <p:nvPicPr>
          <p:cNvPr id="6" name="Content Placeholder 5"/>
          <p:cNvPicPr>
            <a:picLocks noGrp="1" noChangeAspect="1"/>
          </p:cNvPicPr>
          <p:nvPr>
            <p:ph idx="1"/>
          </p:nvPr>
        </p:nvPicPr>
        <p:blipFill>
          <a:blip r:embed="rId3"/>
          <a:stretch>
            <a:fillRect/>
          </a:stretch>
        </p:blipFill>
        <p:spPr>
          <a:xfrm>
            <a:off x="609600" y="1600200"/>
            <a:ext cx="7823199" cy="4052887"/>
          </a:xfrm>
          <a:prstGeom prst="rect">
            <a:avLst/>
          </a:prstGeom>
        </p:spPr>
      </p:pic>
      <p:sp>
        <p:nvSpPr>
          <p:cNvPr id="7" name="TextBox 6"/>
          <p:cNvSpPr txBox="1"/>
          <p:nvPr/>
        </p:nvSpPr>
        <p:spPr>
          <a:xfrm flipH="1">
            <a:off x="609599" y="5653087"/>
            <a:ext cx="7823199" cy="646331"/>
          </a:xfrm>
          <a:prstGeom prst="rect">
            <a:avLst/>
          </a:prstGeom>
          <a:noFill/>
        </p:spPr>
        <p:txBody>
          <a:bodyPr wrap="square" rtlCol="0">
            <a:spAutoFit/>
          </a:bodyPr>
          <a:lstStyle/>
          <a:p>
            <a:r>
              <a:rPr lang="en-US" b="1" dirty="0">
                <a:solidFill>
                  <a:srgbClr val="FF0000"/>
                </a:solidFill>
              </a:rPr>
              <a:t>Due diligence questions that do not pertain to TaxAide counselors will be eliminated for 2017</a:t>
            </a:r>
          </a:p>
        </p:txBody>
      </p:sp>
    </p:spTree>
    <p:extLst>
      <p:ext uri="{BB962C8B-B14F-4D97-AF65-F5344CB8AC3E}">
        <p14:creationId xmlns:p14="http://schemas.microsoft.com/office/powerpoint/2010/main" val="10363824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050" name="Rectangle 2"/>
          <p:cNvSpPr>
            <a:spLocks noGrp="1" noChangeArrowheads="1"/>
          </p:cNvSpPr>
          <p:nvPr>
            <p:ph type="title"/>
          </p:nvPr>
        </p:nvSpPr>
        <p:spPr/>
        <p:txBody>
          <a:bodyPr>
            <a:normAutofit fontScale="90000"/>
          </a:bodyPr>
          <a:lstStyle/>
          <a:p>
            <a:r>
              <a:rPr lang="en-US" altLang="en-US" dirty="0"/>
              <a:t>EIC Checklist – Questions for All Taxpayers – Form 8867</a:t>
            </a:r>
            <a:br>
              <a:rPr lang="en-US" altLang="en-US" dirty="0"/>
            </a:br>
            <a:r>
              <a:rPr lang="en-US" altLang="en-US" sz="2200" dirty="0">
                <a:solidFill>
                  <a:srgbClr val="0070C0"/>
                </a:solidFill>
              </a:rPr>
              <a:t>E-File Section \ EIC Checklist \ Questions for all Taxpayers</a:t>
            </a:r>
            <a:endParaRPr lang="en-US" altLang="en-US" sz="2200" b="0" dirty="0">
              <a:solidFill>
                <a:srgbClr val="0070C0"/>
              </a:solidFill>
            </a:endParaRPr>
          </a:p>
        </p:txBody>
      </p:sp>
      <p:sp>
        <p:nvSpPr>
          <p:cNvPr id="2" name="Date Placeholder 1"/>
          <p:cNvSpPr>
            <a:spLocks noGrp="1"/>
          </p:cNvSpPr>
          <p:nvPr>
            <p:ph type="dt" sz="half" idx="10"/>
          </p:nvPr>
        </p:nvSpPr>
        <p:spPr/>
        <p:txBody>
          <a:bodyPr/>
          <a:lstStyle/>
          <a:p>
            <a:r>
              <a:rPr lang="en-US"/>
              <a:t>11-14-2017</a:t>
            </a:r>
            <a:endParaRPr lang="en-US" dirty="0"/>
          </a:p>
        </p:txBody>
      </p:sp>
      <p:sp>
        <p:nvSpPr>
          <p:cNvPr id="3" name="Footer Placeholder 2"/>
          <p:cNvSpPr>
            <a:spLocks noGrp="1"/>
          </p:cNvSpPr>
          <p:nvPr>
            <p:ph type="ftr" sz="quarter" idx="3"/>
          </p:nvPr>
        </p:nvSpPr>
        <p:spPr/>
        <p:txBody>
          <a:bodyPr/>
          <a:lstStyle/>
          <a:p>
            <a:r>
              <a:rPr lang="en-US"/>
              <a:t>NJ TAX TY2016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dirty="0"/>
          </a:p>
        </p:txBody>
      </p:sp>
      <p:pic>
        <p:nvPicPr>
          <p:cNvPr id="4098" name="Picture 2"/>
          <p:cNvPicPr>
            <a:picLocks noGrp="1" noChangeAspect="1" noChangeArrowheads="1"/>
          </p:cNvPicPr>
          <p:nvPr>
            <p:ph idx="1"/>
          </p:nvPr>
        </p:nvPicPr>
        <p:blipFill>
          <a:blip r:embed="rId3" cstate="print"/>
          <a:srcRect l="23158" t="15705" r="5505"/>
          <a:stretch>
            <a:fillRect/>
          </a:stretch>
        </p:blipFill>
        <p:spPr bwMode="auto">
          <a:xfrm>
            <a:off x="609600" y="1600200"/>
            <a:ext cx="7578247" cy="4604621"/>
          </a:xfrm>
          <a:prstGeom prst="rect">
            <a:avLst/>
          </a:prstGeom>
          <a:noFill/>
          <a:ln w="9525">
            <a:noFill/>
            <a:miter lim="800000"/>
            <a:headEnd/>
            <a:tailEnd/>
          </a:ln>
        </p:spPr>
      </p:pic>
      <p:sp>
        <p:nvSpPr>
          <p:cNvPr id="9" name="TextBox 8"/>
          <p:cNvSpPr txBox="1"/>
          <p:nvPr/>
        </p:nvSpPr>
        <p:spPr>
          <a:xfrm>
            <a:off x="3200400" y="1600200"/>
            <a:ext cx="4711546" cy="369332"/>
          </a:xfrm>
          <a:prstGeom prst="rect">
            <a:avLst/>
          </a:prstGeom>
          <a:solidFill>
            <a:schemeClr val="accent5">
              <a:lumMod val="75000"/>
            </a:schemeClr>
          </a:solidFill>
          <a:ln>
            <a:solidFill>
              <a:srgbClr val="002060"/>
            </a:solidFill>
          </a:ln>
        </p:spPr>
        <p:txBody>
          <a:bodyPr wrap="none" rtlCol="0">
            <a:spAutoFit/>
          </a:bodyPr>
          <a:lstStyle/>
          <a:p>
            <a:r>
              <a:rPr lang="en-US" b="1" dirty="0"/>
              <a:t>Answer questions not already populated</a:t>
            </a:r>
          </a:p>
        </p:txBody>
      </p:sp>
      <p:sp>
        <p:nvSpPr>
          <p:cNvPr id="6" name="TextBox 5"/>
          <p:cNvSpPr txBox="1"/>
          <p:nvPr/>
        </p:nvSpPr>
        <p:spPr>
          <a:xfrm>
            <a:off x="1689100" y="2702181"/>
            <a:ext cx="5758821" cy="646331"/>
          </a:xfrm>
          <a:prstGeom prst="rect">
            <a:avLst/>
          </a:prstGeom>
          <a:solidFill>
            <a:schemeClr val="accent5">
              <a:lumMod val="75000"/>
            </a:schemeClr>
          </a:solidFill>
          <a:ln>
            <a:solidFill>
              <a:schemeClr val="tx1">
                <a:lumMod val="95000"/>
                <a:lumOff val="5000"/>
              </a:schemeClr>
            </a:solidFill>
          </a:ln>
        </p:spPr>
        <p:txBody>
          <a:bodyPr wrap="none" rtlCol="0">
            <a:spAutoFit/>
          </a:bodyPr>
          <a:lstStyle/>
          <a:p>
            <a:r>
              <a:rPr lang="en-US" b="1" dirty="0"/>
              <a:t>Some questions do not apply to TaxAide program, </a:t>
            </a:r>
          </a:p>
          <a:p>
            <a:r>
              <a:rPr lang="en-US" b="1" dirty="0"/>
              <a:t>but must still be answered  </a:t>
            </a:r>
            <a:r>
              <a:rPr lang="en-US" b="1" dirty="0">
                <a:solidFill>
                  <a:srgbClr val="FF0000"/>
                </a:solidFill>
              </a:rPr>
              <a:t>(eliminated for 2017)</a:t>
            </a:r>
            <a:endParaRPr lang="en-US" dirty="0"/>
          </a:p>
        </p:txBody>
      </p:sp>
    </p:spTree>
    <p:extLst>
      <p:ext uri="{BB962C8B-B14F-4D97-AF65-F5344CB8AC3E}">
        <p14:creationId xmlns:p14="http://schemas.microsoft.com/office/powerpoint/2010/main" val="993935617"/>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1</TotalTime>
  <Words>1473</Words>
  <Application>Microsoft Office PowerPoint</Application>
  <PresentationFormat>On-screen Show (4:3)</PresentationFormat>
  <Paragraphs>213</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Verdana</vt:lpstr>
      <vt:lpstr>Wingdings</vt:lpstr>
      <vt:lpstr>NJ Template 06</vt:lpstr>
      <vt:lpstr>Earned Income Credit (EIC) </vt:lpstr>
      <vt:lpstr>EIC –  General Eligibility Requirements</vt:lpstr>
      <vt:lpstr>EIC – General Eligibility Requirements</vt:lpstr>
      <vt:lpstr>EIC – Additional Requirements With  No Qualifying Child</vt:lpstr>
      <vt:lpstr>EIC – Additional Requirements With Qualifying Child</vt:lpstr>
      <vt:lpstr>EIC – Qualifying Child of More than One Person</vt:lpstr>
      <vt:lpstr>How EIC Is Determined</vt:lpstr>
      <vt:lpstr>EIC Checklist – Form 8867 e-File Section \ EIC Checklist</vt:lpstr>
      <vt:lpstr>EIC Checklist – Questions for All Taxpayers – Form 8867 E-File Section \ EIC Checklist \ Questions for all Taxpayers</vt:lpstr>
      <vt:lpstr>EIC Amounts for 2016/2017</vt:lpstr>
      <vt:lpstr>TS – Earned Income Tax Credit –  1040 Line 66a</vt:lpstr>
      <vt:lpstr>Disallowed EIC</vt:lpstr>
      <vt:lpstr>EIC After Disallowance Federal Section \ Deductions \ Enter Myself \ Credits Menu \ Earned Income Credit (Form 8862)</vt:lpstr>
      <vt:lpstr>Other Considerations</vt:lpstr>
      <vt:lpstr>TS – Nondependent Who Is Qualified Child For Earned Income Credit – 1040 Exemption Section</vt:lpstr>
      <vt:lpstr>TS – Nondependent Who Is Qualified Child For Earned Income Credit – Schedule EIC</vt:lpstr>
      <vt:lpstr>TS – Nondependent Who Is Qualified Child For Earned Income Credit – NJ 1040 Dependent Section</vt:lpstr>
      <vt:lpstr>NJ Earned Income Tax Credit (EITC)</vt:lpstr>
      <vt:lpstr>NJ Earned Income Tax Credit (EITC) Fraud Detection Measures</vt:lpstr>
      <vt:lpstr>TS – Earned Income Tax Credit - NJ 1040 Line 51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5</cp:revision>
  <cp:lastPrinted>2012-10-15T20:27:10Z</cp:lastPrinted>
  <dcterms:created xsi:type="dcterms:W3CDTF">2014-10-17T16:41:52Z</dcterms:created>
  <dcterms:modified xsi:type="dcterms:W3CDTF">2017-11-15T04:34:49Z</dcterms:modified>
</cp:coreProperties>
</file>